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 id="214748366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embeddedFontLst>
    <p:embeddedFont>
      <p:font typeface="Raleway"/>
      <p:regular r:id="rId53"/>
      <p:bold r:id="rId54"/>
      <p:italic r:id="rId55"/>
      <p:boldItalic r:id="rId56"/>
    </p:embeddedFont>
    <p:embeddedFont>
      <p:font typeface="Lexend SemiBold"/>
      <p:regular r:id="rId57"/>
      <p:bold r:id="rId58"/>
    </p:embeddedFont>
    <p:embeddedFont>
      <p:font typeface="Lexend ExtraBold"/>
      <p:bold r:id="rId59"/>
    </p:embeddedFont>
    <p:embeddedFont>
      <p:font typeface="Lexend Light"/>
      <p:regular r:id="rId60"/>
      <p:bold r:id="rId61"/>
    </p:embeddedFont>
    <p:embeddedFont>
      <p:font typeface="Roboto"/>
      <p:regular r:id="rId62"/>
      <p:bold r:id="rId63"/>
      <p:italic r:id="rId64"/>
      <p:boldItalic r:id="rId65"/>
    </p:embeddedFont>
    <p:embeddedFont>
      <p:font typeface="Caveat"/>
      <p:regular r:id="rId66"/>
      <p:bold r:id="rId67"/>
    </p:embeddedFont>
    <p:embeddedFont>
      <p:font typeface="Lato"/>
      <p:regular r:id="rId68"/>
      <p:bold r:id="rId69"/>
      <p:italic r:id="rId70"/>
      <p:boldItalic r:id="rId71"/>
    </p:embeddedFont>
    <p:embeddedFont>
      <p:font typeface="Lexend Medium"/>
      <p:regular r:id="rId72"/>
      <p:bold r:id="rId73"/>
    </p:embeddedFont>
    <p:embeddedFont>
      <p:font typeface="Lexend"/>
      <p:regular r:id="rId74"/>
      <p:bold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F2F184-D11E-452D-A158-91E5EAFF9F86}">
  <a:tblStyle styleId="{20F2F184-D11E-452D-A158-91E5EAFF9F8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LexendMedium-bold.fntdata"/><Relationship Id="rId72" Type="http://schemas.openxmlformats.org/officeDocument/2006/relationships/font" Target="fonts/LexendMedium-regular.fntdata"/><Relationship Id="rId31" Type="http://schemas.openxmlformats.org/officeDocument/2006/relationships/slide" Target="slides/slide24.xml"/><Relationship Id="rId75" Type="http://schemas.openxmlformats.org/officeDocument/2006/relationships/font" Target="fonts/Lexend-bold.fntdata"/><Relationship Id="rId30" Type="http://schemas.openxmlformats.org/officeDocument/2006/relationships/slide" Target="slides/slide23.xml"/><Relationship Id="rId74" Type="http://schemas.openxmlformats.org/officeDocument/2006/relationships/font" Target="fonts/Lexend-regular.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Lato-boldItalic.fntdata"/><Relationship Id="rId70" Type="http://schemas.openxmlformats.org/officeDocument/2006/relationships/font" Target="fonts/Lato-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regular.fntdata"/><Relationship Id="rId61" Type="http://schemas.openxmlformats.org/officeDocument/2006/relationships/font" Target="fonts/LexendLight-bold.fntdata"/><Relationship Id="rId20" Type="http://schemas.openxmlformats.org/officeDocument/2006/relationships/slide" Target="slides/slide13.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5.xml"/><Relationship Id="rId66" Type="http://schemas.openxmlformats.org/officeDocument/2006/relationships/font" Target="fonts/Caveat-regular.fntdata"/><Relationship Id="rId21" Type="http://schemas.openxmlformats.org/officeDocument/2006/relationships/slide" Target="slides/slide14.xml"/><Relationship Id="rId65" Type="http://schemas.openxmlformats.org/officeDocument/2006/relationships/font" Target="fonts/Roboto-boldItalic.fntdata"/><Relationship Id="rId24" Type="http://schemas.openxmlformats.org/officeDocument/2006/relationships/slide" Target="slides/slide17.xml"/><Relationship Id="rId68" Type="http://schemas.openxmlformats.org/officeDocument/2006/relationships/font" Target="fonts/Lato-regular.fntdata"/><Relationship Id="rId23" Type="http://schemas.openxmlformats.org/officeDocument/2006/relationships/slide" Target="slides/slide16.xml"/><Relationship Id="rId67" Type="http://schemas.openxmlformats.org/officeDocument/2006/relationships/font" Target="fonts/Caveat-bold.fntdata"/><Relationship Id="rId60" Type="http://schemas.openxmlformats.org/officeDocument/2006/relationships/font" Target="fonts/LexendLight-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Lato-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Raleway-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aleway-italic.fntdata"/><Relationship Id="rId10" Type="http://schemas.openxmlformats.org/officeDocument/2006/relationships/slide" Target="slides/slide3.xml"/><Relationship Id="rId54" Type="http://schemas.openxmlformats.org/officeDocument/2006/relationships/font" Target="fonts/Raleway-bold.fntdata"/><Relationship Id="rId13" Type="http://schemas.openxmlformats.org/officeDocument/2006/relationships/slide" Target="slides/slide6.xml"/><Relationship Id="rId57" Type="http://schemas.openxmlformats.org/officeDocument/2006/relationships/font" Target="fonts/LexendSemiBold-regular.fntdata"/><Relationship Id="rId12" Type="http://schemas.openxmlformats.org/officeDocument/2006/relationships/slide" Target="slides/slide5.xml"/><Relationship Id="rId56" Type="http://schemas.openxmlformats.org/officeDocument/2006/relationships/font" Target="fonts/Raleway-boldItalic.fntdata"/><Relationship Id="rId15" Type="http://schemas.openxmlformats.org/officeDocument/2006/relationships/slide" Target="slides/slide8.xml"/><Relationship Id="rId59" Type="http://schemas.openxmlformats.org/officeDocument/2006/relationships/font" Target="fonts/LexendExtraBold-bold.fntdata"/><Relationship Id="rId14" Type="http://schemas.openxmlformats.org/officeDocument/2006/relationships/slide" Target="slides/slide7.xml"/><Relationship Id="rId58" Type="http://schemas.openxmlformats.org/officeDocument/2006/relationships/font" Target="fonts/LexendSemiBold-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blueprintprep.com/lsat/identifying-flaws-in-your-twitter-feed-a-new-frontier-in-lsat-preparatio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ces.ed.gov/nationsreportcard/about/" TargetMode="External"/><Relationship Id="rId3" Type="http://schemas.openxmlformats.org/officeDocument/2006/relationships/hyperlink" Target="https://www.forbes.com/sites/helenleebouygues/2022/08/17/critical-skills-not-emphasized-by-most-middle-school-teachers/?sh=4a0a97452ee4" TargetMode="External"/><Relationship Id="rId4" Type="http://schemas.openxmlformats.org/officeDocument/2006/relationships/hyperlink" Target="https://reboot-foundation.org/wp-content/uploads/2022/07/Reboot-White-Paper_NAEP-5.pdf" TargetMode="External"/><Relationship Id="rId5" Type="http://schemas.openxmlformats.org/officeDocument/2006/relationships/hyperlink" Target="https://www.cambridge.org/us/cambridgeenglish/catalog/skills/unlock-2nd-edition/product-details/teaching-critical-thinking?utm_source=wobl&amp;utm_medium=blog&amp;utm_content=woblcontent&amp;utm_campaign=unlock"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354965770_The_Impact_of_Teaching_Reasoning_Fallacies_on_the_Critical_Thinking_Ability_of_Moroccan_Engineering_Students_The_Case_of_ENSAM_Mekne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ucid.app/lucidchart/5e3fe383-1651-4c02-8f82-7876e6fbf15e/edit?viewport_loc=740%2C54%2C1483%2C876%2C0_0&amp;invitationId=inv_57f73602-21b0-4e9f-b83b-5895164ffd26"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ucid.app/lucidchart/88ca6b5d-6254-4d50-8dff-d59aa54fec68/edit?view_items=jZATy.eJK-8L&amp;invitationId=inv_b1d9b8ab-131c-4ac1-ae69-58ea5e71e8b2"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8097b7872d_3_35: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g28097b7872d_3_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Good Afternoon everyone, we are Team Crystal and we will be presenting the Feasibility and Design details for our software solution: ReasonED</a:t>
            </a:r>
            <a:endParaRPr/>
          </a:p>
        </p:txBody>
      </p:sp>
      <p:sp>
        <p:nvSpPr>
          <p:cNvPr id="112" name="Google Shape;112;g28097b7872d_3_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82aeb75d7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82aeb75d7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Twitter images from -&gt; </a:t>
            </a:r>
            <a:r>
              <a:rPr lang="en" u="sng">
                <a:solidFill>
                  <a:schemeClr val="hlink"/>
                </a:solidFill>
                <a:hlinkClick r:id="rId2"/>
              </a:rPr>
              <a:t>https://blog.blueprintprep.com/lsat/identifying-flaws-in-your-twitter-feed-a-new-frontier-in-lsat-preparation/</a:t>
            </a:r>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Here, three different Twitter posts serve as examples of logical fallacies often encountered online that we would not initially think harmful.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1</a:t>
            </a:r>
            <a:r>
              <a:rPr b="1" baseline="30000" lang="en">
                <a:solidFill>
                  <a:schemeClr val="dk1"/>
                </a:solidFill>
              </a:rPr>
              <a:t>st</a:t>
            </a:r>
            <a:r>
              <a:rPr b="1" lang="en">
                <a:solidFill>
                  <a:schemeClr val="dk1"/>
                </a:solidFill>
              </a:rPr>
              <a:t> Post – Causation Fallacy (Post Hoc, Ergo Propter Hoc)</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post illustrates a causation fallacy, specifically known as “post hoc, ergo propter hoc”, which means “after this, therefore because of this.”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It’s when someone assumes that because one event followed another, the first event caused the second, in the absence of logical evidence.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this case, the post is suggesting a connection between playing Words with Friends at the gate and the financial struggles of American Airlines, although there is no logical basis for such a claim.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2</a:t>
            </a:r>
            <a:r>
              <a:rPr b="1" baseline="30000" lang="en">
                <a:solidFill>
                  <a:schemeClr val="dk1"/>
                </a:solidFill>
              </a:rPr>
              <a:t>nd</a:t>
            </a:r>
            <a:r>
              <a:rPr b="1" lang="en">
                <a:solidFill>
                  <a:schemeClr val="dk1"/>
                </a:solidFill>
              </a:rPr>
              <a:t> Post – Sampling Fallacy</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 this post, we encounter a sampling fallacy, which arises when the studied sample does not accurately represent the entire population, leading to potentially inaccurate results.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this case, the statement claims that 74% of the general population is not buying NFL gear this holiday season, meaning that it implies that the remaining 26% are considering such purchases. However, this assumption may not hold true for the entire population as it depends on…</a:t>
            </a:r>
            <a:endParaRPr>
              <a:solidFill>
                <a:schemeClr val="dk1"/>
              </a:solidFill>
            </a:endParaRPr>
          </a:p>
          <a:p>
            <a:pPr indent="0" lvl="0" marL="685800" rtl="0" algn="l">
              <a:lnSpc>
                <a:spcPct val="115000"/>
              </a:lnSpc>
              <a:spcBef>
                <a:spcPts val="1200"/>
              </a:spcBef>
              <a:spcAft>
                <a:spcPts val="0"/>
              </a:spcAft>
              <a:buClr>
                <a:schemeClr val="dk1"/>
              </a:buClr>
              <a:buSzPts val="1100"/>
              <a:buFont typeface="Arial"/>
              <a:buNone/>
            </a:pPr>
            <a:r>
              <a:rPr lang="en">
                <a:solidFill>
                  <a:schemeClr val="dk1"/>
                </a:solidFill>
              </a:rPr>
              <a:t>1.	How the sample was selected</a:t>
            </a:r>
            <a:endParaRPr>
              <a:solidFill>
                <a:schemeClr val="dk1"/>
              </a:solidFill>
            </a:endParaRPr>
          </a:p>
          <a:p>
            <a:pPr indent="0" lvl="0" marL="685800" rtl="0" algn="l">
              <a:lnSpc>
                <a:spcPct val="115000"/>
              </a:lnSpc>
              <a:spcBef>
                <a:spcPts val="1200"/>
              </a:spcBef>
              <a:spcAft>
                <a:spcPts val="0"/>
              </a:spcAft>
              <a:buClr>
                <a:schemeClr val="dk1"/>
              </a:buClr>
              <a:buSzPts val="1100"/>
              <a:buFont typeface="Arial"/>
              <a:buNone/>
            </a:pPr>
            <a:r>
              <a:rPr lang="en">
                <a:solidFill>
                  <a:schemeClr val="dk1"/>
                </a:solidFill>
              </a:rPr>
              <a:t>2.	Whether it accurately represents the opinions of the entire population.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3</a:t>
            </a:r>
            <a:r>
              <a:rPr b="1" baseline="30000" lang="en">
                <a:solidFill>
                  <a:schemeClr val="dk1"/>
                </a:solidFill>
              </a:rPr>
              <a:t>rd</a:t>
            </a:r>
            <a:r>
              <a:rPr b="1" lang="en">
                <a:solidFill>
                  <a:schemeClr val="dk1"/>
                </a:solidFill>
              </a:rPr>
              <a:t> Post – Absence of Evidence Fallacy</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post represents an absence of evidence fallacy. This person is suggesting that if the visible cities in the background don’t show the Earth’s curvature, then the Earth must be flat.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One piece of evidence, or the lack thereof, does not conclusively prove or disprove a claim, like whether the Earth is round or flat.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Now, Dakota will discuss some statistics related to our problem.</a:t>
            </a: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82ccda90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82ccda90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Resource</a:t>
            </a:r>
            <a:r>
              <a:rPr lang="en">
                <a:solidFill>
                  <a:schemeClr val="dk1"/>
                </a:solidFill>
              </a:rPr>
              <a:t>s:</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https://nces.ed.gov/nationsreportcard/about/</a:t>
            </a:r>
            <a:endParaRPr>
              <a:solidFill>
                <a:schemeClr val="dk1"/>
              </a:solidFill>
            </a:endParaRPr>
          </a:p>
          <a:p>
            <a:pPr indent="0" lvl="0" marL="0" rtl="0" algn="l">
              <a:spcBef>
                <a:spcPts val="0"/>
              </a:spcBef>
              <a:spcAft>
                <a:spcPts val="0"/>
              </a:spcAft>
              <a:buNone/>
            </a:pPr>
            <a:r>
              <a:rPr lang="en" u="sng">
                <a:solidFill>
                  <a:schemeClr val="hlink"/>
                </a:solidFill>
                <a:hlinkClick r:id="rId3"/>
              </a:rPr>
              <a:t>https://www.forbes.com/sites/helenleebouygues/2022/08/17/critical-skills-not-emphasized-by-most-middle-school-teachers/?sh=4a0a97452ee4</a:t>
            </a:r>
            <a:endParaRPr/>
          </a:p>
          <a:p>
            <a:pPr indent="0" lvl="0" marL="0" rtl="0" algn="l">
              <a:spcBef>
                <a:spcPts val="0"/>
              </a:spcBef>
              <a:spcAft>
                <a:spcPts val="0"/>
              </a:spcAft>
              <a:buNone/>
            </a:pPr>
            <a:r>
              <a:rPr lang="en" u="sng">
                <a:solidFill>
                  <a:schemeClr val="hlink"/>
                </a:solidFill>
                <a:hlinkClick r:id="rId4"/>
              </a:rPr>
              <a:t>https://reboot-foundation.org/wp-content/uploads/2022/07/Reboot-White-Paper_NAEP-5.pdf</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5"/>
              </a:rPr>
              <a:t>https://www.cambridge.org/us/cambridgeenglish/catalog/skills/unlock-2nd-edition/product-details/teaching-critical-thinking?utm_source=wobl&amp;utm_medium=blog&amp;utm_content=woblcontent&amp;utm_campaign=unlock</a:t>
            </a:r>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rPr>
              <a:t>In this slide, we aim to connect the significance of students having low critical thinking skills to their ability to identify logical fallacies.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According to a recent report titled “Teaching Critical Thinking in K-12” there are inconsistencies in the instruction of critical thinking across the U.S.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What’s noteworthy is that these inconsistencies tend to worsen as students progress through their academic journey as we can see with our first two figures.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 Among 4</a:t>
            </a:r>
            <a:r>
              <a:rPr baseline="30000" lang="en">
                <a:solidFill>
                  <a:schemeClr val="dk1"/>
                </a:solidFill>
              </a:rPr>
              <a:t>th</a:t>
            </a:r>
            <a:r>
              <a:rPr lang="en">
                <a:solidFill>
                  <a:schemeClr val="dk1"/>
                </a:solidFill>
              </a:rPr>
              <a:t>-grade teachers, 86% emphasized on teaching deductive reasoning, which sounds good.</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But this figure sharply declines to a mere 39% among 8</a:t>
            </a:r>
            <a:r>
              <a:rPr baseline="30000" lang="en">
                <a:solidFill>
                  <a:schemeClr val="dk1"/>
                </a:solidFill>
              </a:rPr>
              <a:t>th</a:t>
            </a:r>
            <a:r>
              <a:rPr lang="en">
                <a:solidFill>
                  <a:schemeClr val="dk1"/>
                </a:solidFill>
              </a:rPr>
              <a:t>-grade teachers when expressing the same sentiment.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So, there is clearly a decline in the emphasis on critical thinking in our education system.</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Moreover, a 2019 global survey conducted by Cambridge revealed challenges faced by educators in teaching critical thinking.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 50% of teachers indicated they do not have enough time to effectively teach these skills.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 Even more concerning is the fact that only 21% of teachers agreed that they possess all the necessary resources to cultivate these skills.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As a result, educators often find themselves unable to effectively teach deductive reasoning among students. This deficiency impairs k-12 students and their capacity to identify logical fallacies accurately, </a:t>
            </a:r>
            <a:r>
              <a:rPr b="1" lang="en">
                <a:solidFill>
                  <a:schemeClr val="dk1"/>
                </a:solidFill>
              </a:rPr>
              <a:t>which leads us to our next statistics slide by Alysha.</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a0bd45d07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a0bd45d07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Clr>
                <a:schemeClr val="dk1"/>
              </a:buClr>
              <a:buSzPts val="1100"/>
              <a:buFont typeface="Arial"/>
              <a:buNone/>
            </a:pPr>
            <a:r>
              <a:rPr lang="en" sz="1500" u="sng">
                <a:solidFill>
                  <a:schemeClr val="dk1"/>
                </a:solidFill>
                <a:hlinkClick r:id="rId2">
                  <a:extLst>
                    <a:ext uri="{A12FA001-AC4F-418D-AE19-62706E023703}">
                      <ahyp:hlinkClr val="tx"/>
                    </a:ext>
                  </a:extLst>
                </a:hlinkClick>
              </a:rPr>
              <a:t>https://www.researchgate.net/publication/354965770_The_Impact_of_Teaching_Reasoning_Fallacies_on_the_Critical_Thinking_Ability_of_Moroccan_Engineering_Students_The_Case_of_ENSAM_Meknes</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rPr lang="en">
                <a:solidFill>
                  <a:schemeClr val="dk1"/>
                </a:solidFill>
              </a:rPr>
              <a:t>Research Overview:</a:t>
            </a:r>
            <a:endParaRPr>
              <a:solidFill>
                <a:schemeClr val="dk1"/>
              </a:solidFill>
            </a:endParaRPr>
          </a:p>
          <a:p>
            <a:pPr indent="-317500" lvl="0" marL="457200" rtl="0" algn="l">
              <a:lnSpc>
                <a:spcPct val="95000"/>
              </a:lnSpc>
              <a:spcBef>
                <a:spcPts val="1400"/>
              </a:spcBef>
              <a:spcAft>
                <a:spcPts val="0"/>
              </a:spcAft>
              <a:buClr>
                <a:schemeClr val="dk1"/>
              </a:buClr>
              <a:buSzPts val="1400"/>
              <a:buChar char="-"/>
            </a:pPr>
            <a:r>
              <a:rPr lang="en">
                <a:solidFill>
                  <a:schemeClr val="dk1"/>
                </a:solidFill>
              </a:rPr>
              <a:t>Here, we delve into a study comparing two groups at a Moroccan University - a control group and an experimental group, each consisting of 20 first-year students.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The experimental group underwent four weeks of training on logical fallacies through interactive tasks and whole-class discussions, while the control group solely underwent pre- and post-tests without prior training.</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Rigorous control of variables like age, gender, and language proficiency was employed to ensure result reliability.</a:t>
            </a:r>
            <a:endParaRPr>
              <a:solidFill>
                <a:schemeClr val="dk1"/>
              </a:solidFill>
            </a:endParaRPr>
          </a:p>
          <a:p>
            <a:pPr indent="0" lvl="0" marL="0" rtl="0" algn="l">
              <a:lnSpc>
                <a:spcPct val="95000"/>
              </a:lnSpc>
              <a:spcBef>
                <a:spcPts val="1400"/>
              </a:spcBef>
              <a:spcAft>
                <a:spcPts val="0"/>
              </a:spcAft>
              <a:buNone/>
            </a:pPr>
            <a:r>
              <a:rPr lang="en">
                <a:solidFill>
                  <a:schemeClr val="dk1"/>
                </a:solidFill>
              </a:rPr>
              <a:t>Measurement Process:</a:t>
            </a:r>
            <a:endParaRPr>
              <a:solidFill>
                <a:schemeClr val="dk1"/>
              </a:solidFill>
            </a:endParaRPr>
          </a:p>
          <a:p>
            <a:pPr indent="-317500" lvl="0" marL="457200" rtl="0" algn="l">
              <a:lnSpc>
                <a:spcPct val="95000"/>
              </a:lnSpc>
              <a:spcBef>
                <a:spcPts val="1400"/>
              </a:spcBef>
              <a:spcAft>
                <a:spcPts val="0"/>
              </a:spcAft>
              <a:buClr>
                <a:schemeClr val="dk1"/>
              </a:buClr>
              <a:buSzPts val="1400"/>
              <a:buChar char="-"/>
            </a:pPr>
            <a:r>
              <a:rPr lang="en">
                <a:solidFill>
                  <a:schemeClr val="dk1"/>
                </a:solidFill>
              </a:rPr>
              <a:t>To assess critical thinking proficiency, both groups engaged in a pre-test involving an argumentative task analysis of statements and advertisements.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Subsequently, the experimental group received targeted training on 15 logical fallacies.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The post-test mirrored the pre-test’s task analysis evaluating students on their ability to identify fallacies and produce well-structure arguments.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Statistical analysis, using an independent samples t-test, compared mean scores between the two groups.</a:t>
            </a:r>
            <a:endParaRPr>
              <a:solidFill>
                <a:schemeClr val="dk1"/>
              </a:solidFill>
            </a:endParaRPr>
          </a:p>
          <a:p>
            <a:pPr indent="0" lvl="0" marL="0" rtl="0" algn="l">
              <a:lnSpc>
                <a:spcPct val="95000"/>
              </a:lnSpc>
              <a:spcBef>
                <a:spcPts val="1400"/>
              </a:spcBef>
              <a:spcAft>
                <a:spcPts val="0"/>
              </a:spcAft>
              <a:buNone/>
            </a:pPr>
            <a:r>
              <a:rPr lang="en">
                <a:solidFill>
                  <a:schemeClr val="dk1"/>
                </a:solidFill>
              </a:rPr>
              <a:t>Key Findings:</a:t>
            </a:r>
            <a:endParaRPr>
              <a:solidFill>
                <a:schemeClr val="dk1"/>
              </a:solidFill>
            </a:endParaRPr>
          </a:p>
          <a:p>
            <a:pPr indent="-317500" lvl="0" marL="457200" rtl="0" algn="l">
              <a:lnSpc>
                <a:spcPct val="95000"/>
              </a:lnSpc>
              <a:spcBef>
                <a:spcPts val="1400"/>
              </a:spcBef>
              <a:spcAft>
                <a:spcPts val="0"/>
              </a:spcAft>
              <a:buClr>
                <a:schemeClr val="dk1"/>
              </a:buClr>
              <a:buSzPts val="1400"/>
              <a:buChar char="-"/>
            </a:pPr>
            <a:r>
              <a:rPr lang="en">
                <a:solidFill>
                  <a:schemeClr val="dk1"/>
                </a:solidFill>
              </a:rPr>
              <a:t>The results are compelling.</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The experimental group outperformed the control group in post-test scores.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And, the Statistical analysis (as displayed in the 2nd table) highlighted a significant difference in mean scores between the two groups.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The study concluded that teaching logical fallacies has a positive impact on students’ critical thinking skills.</a:t>
            </a:r>
            <a:endParaRPr>
              <a:solidFill>
                <a:schemeClr val="dk1"/>
              </a:solidFill>
            </a:endParaRPr>
          </a:p>
          <a:p>
            <a:pPr indent="0" lvl="0" marL="0" rtl="0" algn="l">
              <a:lnSpc>
                <a:spcPct val="95000"/>
              </a:lnSpc>
              <a:spcBef>
                <a:spcPts val="1400"/>
              </a:spcBef>
              <a:spcAft>
                <a:spcPts val="0"/>
              </a:spcAft>
              <a:buNone/>
            </a:pPr>
            <a:r>
              <a:rPr lang="en">
                <a:solidFill>
                  <a:schemeClr val="dk1"/>
                </a:solidFill>
              </a:rPr>
              <a:t>Implications for ReasonED.io:</a:t>
            </a:r>
            <a:endParaRPr>
              <a:solidFill>
                <a:schemeClr val="dk1"/>
              </a:solidFill>
            </a:endParaRPr>
          </a:p>
          <a:p>
            <a:pPr indent="-317500" lvl="0" marL="457200" rtl="0" algn="l">
              <a:lnSpc>
                <a:spcPct val="95000"/>
              </a:lnSpc>
              <a:spcBef>
                <a:spcPts val="1400"/>
              </a:spcBef>
              <a:spcAft>
                <a:spcPts val="0"/>
              </a:spcAft>
              <a:buClr>
                <a:schemeClr val="dk1"/>
              </a:buClr>
              <a:buSzPts val="1400"/>
              <a:buChar char="-"/>
            </a:pPr>
            <a:r>
              <a:rPr lang="en">
                <a:solidFill>
                  <a:schemeClr val="dk1"/>
                </a:solidFill>
              </a:rPr>
              <a:t>So, how does this study connect with ReasonED?</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These findings have vital implications for our platform’s instructional strategies and curriculum design.</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By integrating logical fallacies into our platform, we not only enhance students’ critical thinking awareness but also align with the study’s call to shift from an overemphasis on general content to a focus on the process of reasoning.</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This principle harmonizes with our software’s approach, positioning ReasonED as a valuable resource for nurturing robust critical thinking skills.</a:t>
            </a:r>
            <a:endParaRPr>
              <a:solidFill>
                <a:schemeClr val="dk1"/>
              </a:solidFill>
            </a:endParaRPr>
          </a:p>
          <a:p>
            <a:pPr indent="0" lvl="0" marL="0" rtl="0" algn="l">
              <a:lnSpc>
                <a:spcPct val="95000"/>
              </a:lnSpc>
              <a:spcBef>
                <a:spcPts val="1400"/>
              </a:spcBef>
              <a:spcAft>
                <a:spcPts val="0"/>
              </a:spcAft>
              <a:buNone/>
            </a:pPr>
            <a:r>
              <a:rPr b="1" lang="en">
                <a:solidFill>
                  <a:schemeClr val="dk1"/>
                </a:solidFill>
              </a:rPr>
              <a:t>With that, Nolan will introduce our problem statement</a:t>
            </a:r>
            <a:endParaRPr b="1">
              <a:solidFill>
                <a:schemeClr val="dk1"/>
              </a:solidFill>
            </a:endParaRPr>
          </a:p>
          <a:p>
            <a:pPr indent="0" lvl="0" marL="0" rtl="0" algn="l">
              <a:lnSpc>
                <a:spcPct val="95000"/>
              </a:lnSpc>
              <a:spcBef>
                <a:spcPts val="1400"/>
              </a:spcBef>
              <a:spcAft>
                <a:spcPts val="0"/>
              </a:spcAft>
              <a:buClr>
                <a:schemeClr val="dk1"/>
              </a:buClr>
              <a:buSzPts val="1100"/>
              <a:buFont typeface="Arial"/>
              <a:buNone/>
            </a:pPr>
            <a:r>
              <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Research Overview:</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rPr>
              <a:t>In this study, two groups were compared; a control group and an experimental group at a Moroccan University, consisting of 40 first-year students.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The experimental group received training on logical fallacies through interactive tasks and whole-class discussions over four weeks, while the control group only took pre- and post-tests without prior training.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The research carefully controlled variables, such as age, gender, and language proficiency to ensure the reliability of the results.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Measurement Process:</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rPr>
              <a:t>To gauge critical thinking proficiency, both groups participating in a pre-test, engaging in an argumentative task analysis of statements and advertisements.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Subsequently, the experimental group received targeted training on15 logical fallacies.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The post-test mirrored the pre-test’s argumentative task analysis, evaluating students on their ability to identify fallacies and produce well-structured arguments.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Statistical analysis, employing an independent samples t-test, was then used to compare mean scores between the two groups.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Key Findings:</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rPr>
              <a:t>The results are compelling.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The experimental group, which underwent “Reasoning Fallacies training,” outperformed the control group in post-test scores.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Statistical analysis, utilizing an independent samples t-test, demonstrated a significant difference in mean scores between the two groups.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The study concluded that teaching logical fallacies positively affects students’ critical thinking skills.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Implications for ReasonED.io:</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rPr>
              <a:t>So, how does this study relate to ReasonED.io?</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These findings hold crucial implications for our instructional strategies and curriculum design.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By seamlessly incorporating logical fallacies into our platform, we not only enrich students’ awareness of critical thinking but also align with the study’s advocacy for a shift from an overemphasis on general content to a focus on the process of reasoning.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This principle aligns with the approach of our software, making ReasonED.io a valuable resource for nurturing robust critical thinking skills.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Original Text (ignore):</a:t>
            </a:r>
            <a:endParaRPr>
              <a:solidFill>
                <a:schemeClr val="dk1"/>
              </a:solidFill>
            </a:endParaRPr>
          </a:p>
          <a:p>
            <a:pPr indent="-292100" lvl="0" marL="457200" rtl="0" algn="l">
              <a:lnSpc>
                <a:spcPct val="95000"/>
              </a:lnSpc>
              <a:spcBef>
                <a:spcPts val="1400"/>
              </a:spcBef>
              <a:spcAft>
                <a:spcPts val="0"/>
              </a:spcAft>
              <a:buClr>
                <a:schemeClr val="lt1"/>
              </a:buClr>
              <a:buSzPts val="1000"/>
              <a:buFont typeface="Lexend"/>
              <a:buChar char="●"/>
            </a:pPr>
            <a:r>
              <a:rPr b="1" lang="en" sz="1000">
                <a:solidFill>
                  <a:schemeClr val="lt1"/>
                </a:solidFill>
                <a:latin typeface="Lexend"/>
                <a:ea typeface="Lexend"/>
                <a:cs typeface="Lexend"/>
                <a:sym typeface="Lexend"/>
              </a:rPr>
              <a:t>Research Focus: </a:t>
            </a:r>
            <a:endParaRPr b="1" sz="1000">
              <a:solidFill>
                <a:schemeClr val="lt1"/>
              </a:solidFill>
              <a:latin typeface="Lexend"/>
              <a:ea typeface="Lexend"/>
              <a:cs typeface="Lexend"/>
              <a:sym typeface="Lexend"/>
            </a:endParaRPr>
          </a:p>
          <a:p>
            <a:pPr indent="-292100" lvl="1" marL="914400" rtl="0" algn="l">
              <a:lnSpc>
                <a:spcPct val="95000"/>
              </a:lnSpc>
              <a:spcBef>
                <a:spcPts val="0"/>
              </a:spcBef>
              <a:spcAft>
                <a:spcPts val="0"/>
              </a:spcAft>
              <a:buClr>
                <a:schemeClr val="lt1"/>
              </a:buClr>
              <a:buSzPts val="1000"/>
              <a:buFont typeface="Lexend"/>
              <a:buChar char="○"/>
            </a:pPr>
            <a:r>
              <a:rPr lang="en" sz="1000">
                <a:solidFill>
                  <a:schemeClr val="lt1"/>
                </a:solidFill>
                <a:latin typeface="Lexend"/>
                <a:ea typeface="Lexend"/>
                <a:cs typeface="Lexend"/>
                <a:sym typeface="Lexend"/>
              </a:rPr>
              <a:t>Investigates the impact of teaching reasoning fallacies on critical thinking ability (Khartite &amp; Hellalet, 2021).</a:t>
            </a:r>
            <a:endParaRPr sz="1000">
              <a:solidFill>
                <a:schemeClr val="lt1"/>
              </a:solidFill>
              <a:latin typeface="Lexend"/>
              <a:ea typeface="Lexend"/>
              <a:cs typeface="Lexend"/>
              <a:sym typeface="Lexend"/>
            </a:endParaRPr>
          </a:p>
          <a:p>
            <a:pPr indent="0" lvl="0" marL="914400" rtl="0" algn="l">
              <a:lnSpc>
                <a:spcPct val="95000"/>
              </a:lnSpc>
              <a:spcBef>
                <a:spcPts val="0"/>
              </a:spcBef>
              <a:spcAft>
                <a:spcPts val="0"/>
              </a:spcAft>
              <a:buClr>
                <a:schemeClr val="dk1"/>
              </a:buClr>
              <a:buSzPts val="1100"/>
              <a:buFont typeface="Arial"/>
              <a:buNone/>
            </a:pPr>
            <a:r>
              <a:t/>
            </a:r>
            <a:endParaRPr sz="1000">
              <a:solidFill>
                <a:schemeClr val="lt1"/>
              </a:solidFill>
              <a:latin typeface="Lexend"/>
              <a:ea typeface="Lexend"/>
              <a:cs typeface="Lexend"/>
              <a:sym typeface="Lexend"/>
            </a:endParaRPr>
          </a:p>
          <a:p>
            <a:pPr indent="-292100" lvl="0" marL="457200" rtl="0" algn="l">
              <a:lnSpc>
                <a:spcPct val="95000"/>
              </a:lnSpc>
              <a:spcBef>
                <a:spcPts val="0"/>
              </a:spcBef>
              <a:spcAft>
                <a:spcPts val="0"/>
              </a:spcAft>
              <a:buClr>
                <a:schemeClr val="lt1"/>
              </a:buClr>
              <a:buSzPts val="1000"/>
              <a:buFont typeface="Lexend"/>
              <a:buChar char="●"/>
            </a:pPr>
            <a:r>
              <a:rPr b="1" lang="en" sz="1000">
                <a:solidFill>
                  <a:schemeClr val="lt1"/>
                </a:solidFill>
                <a:latin typeface="Lexend"/>
                <a:ea typeface="Lexend"/>
                <a:cs typeface="Lexend"/>
                <a:sym typeface="Lexend"/>
              </a:rPr>
              <a:t>Study Participants:</a:t>
            </a:r>
            <a:endParaRPr b="1" sz="1000">
              <a:solidFill>
                <a:schemeClr val="lt1"/>
              </a:solidFill>
              <a:latin typeface="Lexend"/>
              <a:ea typeface="Lexend"/>
              <a:cs typeface="Lexend"/>
              <a:sym typeface="Lexend"/>
            </a:endParaRPr>
          </a:p>
          <a:p>
            <a:pPr indent="-292100" lvl="1" marL="914400" rtl="0" algn="l">
              <a:lnSpc>
                <a:spcPct val="95000"/>
              </a:lnSpc>
              <a:spcBef>
                <a:spcPts val="0"/>
              </a:spcBef>
              <a:spcAft>
                <a:spcPts val="0"/>
              </a:spcAft>
              <a:buClr>
                <a:schemeClr val="lt1"/>
              </a:buClr>
              <a:buSzPts val="1000"/>
              <a:buFont typeface="Lexend"/>
              <a:buChar char="○"/>
            </a:pPr>
            <a:r>
              <a:rPr lang="en" sz="1000">
                <a:solidFill>
                  <a:schemeClr val="lt1"/>
                </a:solidFill>
                <a:latin typeface="Lexend"/>
                <a:ea typeface="Lexend"/>
                <a:cs typeface="Lexend"/>
                <a:sym typeface="Lexend"/>
              </a:rPr>
              <a:t>Involves Moroccan engineering students at ENSAM Meknes.</a:t>
            </a:r>
            <a:endParaRPr sz="1000">
              <a:solidFill>
                <a:schemeClr val="lt1"/>
              </a:solidFill>
              <a:latin typeface="Lexend"/>
              <a:ea typeface="Lexend"/>
              <a:cs typeface="Lexend"/>
              <a:sym typeface="Lexend"/>
            </a:endParaRPr>
          </a:p>
          <a:p>
            <a:pPr indent="-292100" lvl="1" marL="914400" rtl="0" algn="l">
              <a:lnSpc>
                <a:spcPct val="95000"/>
              </a:lnSpc>
              <a:spcBef>
                <a:spcPts val="0"/>
              </a:spcBef>
              <a:spcAft>
                <a:spcPts val="0"/>
              </a:spcAft>
              <a:buClr>
                <a:schemeClr val="lt1"/>
              </a:buClr>
              <a:buSzPts val="1000"/>
              <a:buFont typeface="Lexend"/>
              <a:buChar char="○"/>
            </a:pPr>
            <a:r>
              <a:rPr lang="en" sz="1000">
                <a:solidFill>
                  <a:schemeClr val="lt1"/>
                </a:solidFill>
                <a:latin typeface="Lexend"/>
                <a:ea typeface="Lexend"/>
                <a:cs typeface="Lexend"/>
                <a:sym typeface="Lexend"/>
              </a:rPr>
              <a:t>40 first-year university students recruited, randomly assigned to control and experimental groups.</a:t>
            </a:r>
            <a:endParaRPr sz="1000">
              <a:solidFill>
                <a:schemeClr val="lt1"/>
              </a:solidFill>
              <a:latin typeface="Lexend"/>
              <a:ea typeface="Lexend"/>
              <a:cs typeface="Lexend"/>
              <a:sym typeface="Lexend"/>
            </a:endParaRPr>
          </a:p>
          <a:p>
            <a:pPr indent="0" lvl="0" marL="457200" rtl="0" algn="l">
              <a:lnSpc>
                <a:spcPct val="95000"/>
              </a:lnSpc>
              <a:spcBef>
                <a:spcPts val="0"/>
              </a:spcBef>
              <a:spcAft>
                <a:spcPts val="0"/>
              </a:spcAft>
              <a:buClr>
                <a:schemeClr val="dk1"/>
              </a:buClr>
              <a:buSzPts val="1100"/>
              <a:buFont typeface="Arial"/>
              <a:buNone/>
            </a:pPr>
            <a:r>
              <a:t/>
            </a:r>
            <a:endParaRPr sz="1000">
              <a:solidFill>
                <a:schemeClr val="lt1"/>
              </a:solidFill>
              <a:latin typeface="Lexend"/>
              <a:ea typeface="Lexend"/>
              <a:cs typeface="Lexend"/>
              <a:sym typeface="Lexend"/>
            </a:endParaRPr>
          </a:p>
          <a:p>
            <a:pPr indent="-292100" lvl="0" marL="457200" rtl="0" algn="l">
              <a:lnSpc>
                <a:spcPct val="95000"/>
              </a:lnSpc>
              <a:spcBef>
                <a:spcPts val="0"/>
              </a:spcBef>
              <a:spcAft>
                <a:spcPts val="0"/>
              </a:spcAft>
              <a:buClr>
                <a:schemeClr val="lt1"/>
              </a:buClr>
              <a:buSzPts val="1000"/>
              <a:buFont typeface="Lexend"/>
              <a:buChar char="●"/>
            </a:pPr>
            <a:r>
              <a:rPr b="1" lang="en" sz="1000">
                <a:solidFill>
                  <a:schemeClr val="lt1"/>
                </a:solidFill>
                <a:latin typeface="Lexend"/>
                <a:ea typeface="Lexend"/>
                <a:cs typeface="Lexend"/>
                <a:sym typeface="Lexend"/>
              </a:rPr>
              <a:t>Research Design:</a:t>
            </a:r>
            <a:endParaRPr b="1" sz="1000">
              <a:solidFill>
                <a:schemeClr val="lt1"/>
              </a:solidFill>
              <a:latin typeface="Lexend"/>
              <a:ea typeface="Lexend"/>
              <a:cs typeface="Lexend"/>
              <a:sym typeface="Lexend"/>
            </a:endParaRPr>
          </a:p>
          <a:p>
            <a:pPr indent="-292100" lvl="1" marL="914400" rtl="0" algn="l">
              <a:lnSpc>
                <a:spcPct val="95000"/>
              </a:lnSpc>
              <a:spcBef>
                <a:spcPts val="0"/>
              </a:spcBef>
              <a:spcAft>
                <a:spcPts val="0"/>
              </a:spcAft>
              <a:buClr>
                <a:schemeClr val="lt1"/>
              </a:buClr>
              <a:buSzPts val="1000"/>
              <a:buFont typeface="Lexend"/>
              <a:buChar char="○"/>
            </a:pPr>
            <a:r>
              <a:rPr lang="en" sz="1000">
                <a:solidFill>
                  <a:schemeClr val="lt1"/>
                </a:solidFill>
                <a:latin typeface="Lexend"/>
                <a:ea typeface="Lexend"/>
                <a:cs typeface="Lexend"/>
                <a:sym typeface="Lexend"/>
              </a:rPr>
              <a:t>Control group takes pre- and post-tests with no prior training.</a:t>
            </a:r>
            <a:endParaRPr sz="1000">
              <a:solidFill>
                <a:schemeClr val="lt1"/>
              </a:solidFill>
              <a:latin typeface="Lexend"/>
              <a:ea typeface="Lexend"/>
              <a:cs typeface="Lexend"/>
              <a:sym typeface="Lexend"/>
            </a:endParaRPr>
          </a:p>
          <a:p>
            <a:pPr indent="-292100" lvl="1" marL="914400" rtl="0" algn="l">
              <a:lnSpc>
                <a:spcPct val="95000"/>
              </a:lnSpc>
              <a:spcBef>
                <a:spcPts val="0"/>
              </a:spcBef>
              <a:spcAft>
                <a:spcPts val="0"/>
              </a:spcAft>
              <a:buClr>
                <a:schemeClr val="lt1"/>
              </a:buClr>
              <a:buSzPts val="1000"/>
              <a:buFont typeface="Lexend"/>
              <a:buChar char="○"/>
            </a:pPr>
            <a:r>
              <a:rPr lang="en" sz="1000">
                <a:solidFill>
                  <a:schemeClr val="lt1"/>
                </a:solidFill>
                <a:latin typeface="Lexend"/>
                <a:ea typeface="Lexend"/>
                <a:cs typeface="Lexend"/>
                <a:sym typeface="Lexend"/>
              </a:rPr>
              <a:t>Experimental group receives four weeks of training on 15 logical fallacies through interactive tasks and discussions.</a:t>
            </a:r>
            <a:endParaRPr sz="1000">
              <a:solidFill>
                <a:schemeClr val="lt1"/>
              </a:solidFill>
              <a:latin typeface="Lexend"/>
              <a:ea typeface="Lexend"/>
              <a:cs typeface="Lexend"/>
              <a:sym typeface="Lexend"/>
            </a:endParaRPr>
          </a:p>
          <a:p>
            <a:pPr indent="0" lvl="0" marL="914400" rtl="0" algn="l">
              <a:lnSpc>
                <a:spcPct val="95000"/>
              </a:lnSpc>
              <a:spcBef>
                <a:spcPts val="0"/>
              </a:spcBef>
              <a:spcAft>
                <a:spcPts val="0"/>
              </a:spcAft>
              <a:buClr>
                <a:schemeClr val="dk1"/>
              </a:buClr>
              <a:buSzPts val="1100"/>
              <a:buFont typeface="Arial"/>
              <a:buNone/>
            </a:pPr>
            <a:r>
              <a:t/>
            </a:r>
            <a:endParaRPr sz="1000">
              <a:solidFill>
                <a:schemeClr val="lt1"/>
              </a:solidFill>
              <a:latin typeface="Lexend"/>
              <a:ea typeface="Lexend"/>
              <a:cs typeface="Lexend"/>
              <a:sym typeface="Lexend"/>
            </a:endParaRPr>
          </a:p>
          <a:p>
            <a:pPr indent="-292100" lvl="0" marL="457200" rtl="0" algn="l">
              <a:lnSpc>
                <a:spcPct val="95000"/>
              </a:lnSpc>
              <a:spcBef>
                <a:spcPts val="0"/>
              </a:spcBef>
              <a:spcAft>
                <a:spcPts val="0"/>
              </a:spcAft>
              <a:buClr>
                <a:schemeClr val="lt1"/>
              </a:buClr>
              <a:buSzPts val="1000"/>
              <a:buFont typeface="Lexend"/>
              <a:buChar char="●"/>
            </a:pPr>
            <a:r>
              <a:rPr b="1" lang="en" sz="1000">
                <a:solidFill>
                  <a:schemeClr val="lt1"/>
                </a:solidFill>
                <a:latin typeface="Lexend"/>
                <a:ea typeface="Lexend"/>
                <a:cs typeface="Lexend"/>
                <a:sym typeface="Lexend"/>
              </a:rPr>
              <a:t>Results:</a:t>
            </a:r>
            <a:endParaRPr b="1" sz="1000">
              <a:solidFill>
                <a:schemeClr val="lt1"/>
              </a:solidFill>
              <a:latin typeface="Lexend"/>
              <a:ea typeface="Lexend"/>
              <a:cs typeface="Lexend"/>
              <a:sym typeface="Lexend"/>
            </a:endParaRPr>
          </a:p>
          <a:p>
            <a:pPr indent="-292100" lvl="1" marL="914400" rtl="0" algn="l">
              <a:lnSpc>
                <a:spcPct val="95000"/>
              </a:lnSpc>
              <a:spcBef>
                <a:spcPts val="0"/>
              </a:spcBef>
              <a:spcAft>
                <a:spcPts val="0"/>
              </a:spcAft>
              <a:buClr>
                <a:schemeClr val="lt1"/>
              </a:buClr>
              <a:buSzPts val="1000"/>
              <a:buFont typeface="Lexend"/>
              <a:buChar char="○"/>
            </a:pPr>
            <a:r>
              <a:rPr lang="en" sz="1000">
                <a:solidFill>
                  <a:schemeClr val="lt1"/>
                </a:solidFill>
                <a:latin typeface="Lexend"/>
                <a:ea typeface="Lexend"/>
                <a:cs typeface="Lexend"/>
                <a:sym typeface="Lexend"/>
              </a:rPr>
              <a:t>Experimental group outperforms the control group in post-test scores.</a:t>
            </a:r>
            <a:endParaRPr sz="1000">
              <a:solidFill>
                <a:schemeClr val="lt1"/>
              </a:solidFill>
              <a:latin typeface="Lexend"/>
              <a:ea typeface="Lexend"/>
              <a:cs typeface="Lexend"/>
              <a:sym typeface="Lexend"/>
            </a:endParaRPr>
          </a:p>
          <a:p>
            <a:pPr indent="-292100" lvl="1" marL="914400" rtl="0" algn="l">
              <a:lnSpc>
                <a:spcPct val="95000"/>
              </a:lnSpc>
              <a:spcBef>
                <a:spcPts val="0"/>
              </a:spcBef>
              <a:spcAft>
                <a:spcPts val="0"/>
              </a:spcAft>
              <a:buClr>
                <a:schemeClr val="lt1"/>
              </a:buClr>
              <a:buSzPts val="1000"/>
              <a:buFont typeface="Lexend"/>
              <a:buChar char="○"/>
            </a:pPr>
            <a:r>
              <a:rPr lang="en" sz="1000">
                <a:solidFill>
                  <a:schemeClr val="lt1"/>
                </a:solidFill>
                <a:latin typeface="Lexend"/>
                <a:ea typeface="Lexend"/>
                <a:cs typeface="Lexend"/>
                <a:sym typeface="Lexend"/>
              </a:rPr>
              <a:t>Statistical analysis (independent samples t-test) shows a significant difference in mean scores.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8097b7872d_3_78: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28097b7872d_3_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rtl="0" algn="l">
              <a:lnSpc>
                <a:spcPct val="95000"/>
              </a:lnSpc>
              <a:spcBef>
                <a:spcPts val="0"/>
              </a:spcBef>
              <a:spcAft>
                <a:spcPts val="0"/>
              </a:spcAft>
              <a:buClr>
                <a:schemeClr val="dk1"/>
              </a:buClr>
              <a:buSzPts val="1100"/>
              <a:buChar char="●"/>
            </a:pPr>
            <a:r>
              <a:rPr lang="en">
                <a:solidFill>
                  <a:schemeClr val="dk1"/>
                </a:solidFill>
              </a:rPr>
              <a:t>Heres the problem: High School Graduates are not prepared with the skills necessary</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lang="en">
                <a:solidFill>
                  <a:schemeClr val="dk1"/>
                </a:solidFill>
              </a:rPr>
              <a:t>to identify logical fallacies in an increasingly online world.</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lang="en">
                <a:solidFill>
                  <a:schemeClr val="dk1"/>
                </a:solidFill>
              </a:rPr>
              <a:t>Lets take a look at some of the characteristics of this issue.</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lang="en">
                <a:solidFill>
                  <a:schemeClr val="dk1"/>
                </a:solidFill>
              </a:rPr>
              <a:t>Students don’t learn about logical fallacies until high school, sometimes middle school</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lang="en">
                <a:solidFill>
                  <a:schemeClr val="dk1"/>
                </a:solidFill>
              </a:rPr>
              <a:t>When introduced to them, it’s typically only a quick topic in Language Arts/English</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lang="en">
                <a:solidFill>
                  <a:schemeClr val="dk1"/>
                </a:solidFill>
              </a:rPr>
              <a:t>Students forget about most of the fallacies after the lesson</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lang="en">
                <a:solidFill>
                  <a:schemeClr val="dk1"/>
                </a:solidFill>
              </a:rPr>
              <a:t>Teens/adults are unable to identify flawed logic in others’ reasoning and their own</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lang="en">
                <a:solidFill>
                  <a:schemeClr val="dk1"/>
                </a:solidFill>
              </a:rPr>
              <a:t>When on the internet, teens/adults mistake flawed logic for sound logic </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lang="en">
                <a:solidFill>
                  <a:schemeClr val="dk1"/>
                </a:solidFill>
              </a:rPr>
              <a:t>Reasoning gets repeated and shared quickly via social media</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lang="en">
                <a:solidFill>
                  <a:schemeClr val="dk1"/>
                </a:solidFill>
              </a:rPr>
              <a:t>People rely on said reasoning when discussing issues both online and in-person</a:t>
            </a:r>
            <a:endParaRPr>
              <a:solidFill>
                <a:schemeClr val="dk1"/>
              </a:solidFill>
            </a:endParaRPr>
          </a:p>
          <a:p>
            <a:pPr indent="0" lvl="0" marL="457200" rtl="0" algn="l">
              <a:lnSpc>
                <a:spcPct val="95000"/>
              </a:lnSpc>
              <a:spcBef>
                <a:spcPts val="0"/>
              </a:spcBef>
              <a:spcAft>
                <a:spcPts val="0"/>
              </a:spcAft>
              <a:buNone/>
            </a:pPr>
            <a:r>
              <a:t/>
            </a:r>
            <a:endParaRPr>
              <a:solidFill>
                <a:schemeClr val="dk1"/>
              </a:solidFill>
            </a:endParaRPr>
          </a:p>
          <a:p>
            <a:pPr indent="0" lvl="0" marL="457200" rtl="0" algn="l">
              <a:lnSpc>
                <a:spcPct val="95000"/>
              </a:lnSpc>
              <a:spcBef>
                <a:spcPts val="0"/>
              </a:spcBef>
              <a:spcAft>
                <a:spcPts val="0"/>
              </a:spcAft>
              <a:buNone/>
            </a:pPr>
            <a:r>
              <a:rPr lang="en">
                <a:solidFill>
                  <a:schemeClr val="dk1"/>
                </a:solidFill>
              </a:rPr>
              <a:t>|     (rewrote bullets below)</a:t>
            </a:r>
            <a:endParaRPr>
              <a:solidFill>
                <a:schemeClr val="dk1"/>
              </a:solidFill>
            </a:endParaRPr>
          </a:p>
          <a:p>
            <a:pPr indent="0" lvl="0" marL="457200" rtl="0" algn="l">
              <a:lnSpc>
                <a:spcPct val="95000"/>
              </a:lnSpc>
              <a:spcBef>
                <a:spcPts val="0"/>
              </a:spcBef>
              <a:spcAft>
                <a:spcPts val="0"/>
              </a:spcAft>
              <a:buNone/>
            </a:pPr>
            <a:r>
              <a:rPr lang="en">
                <a:solidFill>
                  <a:schemeClr val="dk1"/>
                </a:solidFill>
              </a:rPr>
              <a:t>v</a:t>
            </a:r>
            <a:endParaRPr>
              <a:solidFill>
                <a:schemeClr val="dk1"/>
              </a:solidFill>
            </a:endParaRPr>
          </a:p>
          <a:p>
            <a:pPr indent="0" lvl="0" marL="0" rtl="0" algn="l">
              <a:lnSpc>
                <a:spcPct val="95000"/>
              </a:lnSpc>
              <a:spcBef>
                <a:spcPts val="0"/>
              </a:spcBef>
              <a:spcAft>
                <a:spcPts val="0"/>
              </a:spcAft>
              <a:buNone/>
            </a:pPr>
            <a:r>
              <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b="1" lang="en">
                <a:solidFill>
                  <a:schemeClr val="dk1"/>
                </a:solidFill>
              </a:rPr>
              <a:t>Late Introduction:</a:t>
            </a:r>
            <a:r>
              <a:rPr lang="en">
                <a:solidFill>
                  <a:schemeClr val="dk1"/>
                </a:solidFill>
              </a:rPr>
              <a:t> Firstly, students don’t encounter logical fallacies until high school, and sometimes not even middle school. This means that they’re introduced to these crucial concepts relatively late in their education.</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b="1" lang="en">
                <a:solidFill>
                  <a:schemeClr val="dk1"/>
                </a:solidFill>
              </a:rPr>
              <a:t>Brief Coverage:</a:t>
            </a:r>
            <a:r>
              <a:rPr lang="en">
                <a:solidFill>
                  <a:schemeClr val="dk1"/>
                </a:solidFill>
              </a:rPr>
              <a:t> Even when students do encounter logical fallacies, it’s typically only a quick topic in Language Arts or English classes. This limited exposure might not provide them with a comprehensive understanding. </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b="1" lang="en">
                <a:solidFill>
                  <a:schemeClr val="dk1"/>
                </a:solidFill>
              </a:rPr>
              <a:t>Forgetfulness:</a:t>
            </a:r>
            <a:r>
              <a:rPr lang="en">
                <a:solidFill>
                  <a:schemeClr val="dk1"/>
                </a:solidFill>
              </a:rPr>
              <a:t> It’s a common occurrence that students tend to forget most of what they learn about logical fallacies after the lesson is over, highlighting a need for ongoing reinforcement.</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b="1" lang="en">
                <a:solidFill>
                  <a:schemeClr val="dk1"/>
                </a:solidFill>
              </a:rPr>
              <a:t>Identification Challenges:</a:t>
            </a:r>
            <a:r>
              <a:rPr lang="en">
                <a:solidFill>
                  <a:schemeClr val="dk1"/>
                </a:solidFill>
              </a:rPr>
              <a:t> As teens and adults, many individuals struggle to identify flawed logic in others’ reasoning as well as in their own arguments. This inability can hinder effective critical thinking.</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b="1" lang="en">
                <a:solidFill>
                  <a:schemeClr val="dk1"/>
                </a:solidFill>
              </a:rPr>
              <a:t>Internet Misinterpretation:</a:t>
            </a:r>
            <a:r>
              <a:rPr lang="en">
                <a:solidFill>
                  <a:schemeClr val="dk1"/>
                </a:solidFill>
              </a:rPr>
              <a:t> On the internet, especially in the realm of social media, teens and adults often mistake flawed logic for sound reasoning (something that sounds good). This can lead to the spread of misinformation and misconceptions.</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b="1" lang="en">
                <a:solidFill>
                  <a:schemeClr val="dk1"/>
                </a:solidFill>
              </a:rPr>
              <a:t>Rapid Dissemination:</a:t>
            </a:r>
            <a:r>
              <a:rPr lang="en">
                <a:solidFill>
                  <a:schemeClr val="dk1"/>
                </a:solidFill>
              </a:rPr>
              <a:t> Notably, reasoning that contains logical fallacies gets repeated and shared rapidly via social media platforms, contributing to the perpetuation of flawed arguments.</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b="1" lang="en">
                <a:solidFill>
                  <a:schemeClr val="dk1"/>
                </a:solidFill>
              </a:rPr>
              <a:t>Impact on Discussions:</a:t>
            </a:r>
            <a:r>
              <a:rPr lang="en">
                <a:solidFill>
                  <a:schemeClr val="dk1"/>
                </a:solidFill>
              </a:rPr>
              <a:t> Ultimately, this reliance on flawed reasoning effects discussions both online and in-person, making it challenging to have informed and productive conversations about various issues.</a:t>
            </a:r>
            <a:endParaRPr>
              <a:solidFill>
                <a:schemeClr val="dk1"/>
              </a:solidFill>
            </a:endParaRPr>
          </a:p>
        </p:txBody>
      </p:sp>
      <p:sp>
        <p:nvSpPr>
          <p:cNvPr id="277" name="Google Shape;277;g28097b7872d_3_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8097b7872d_1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8097b7872d_1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With the prevalence of logical fallacies in online discussions on social media,</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graduates utilizing limited critical thinking skills are more vulnerable to misinformation</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now more than ever, and may neglect to seek context before making their opinion.</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As noted in the previous slides, 50% of high school teachers have said they struggled to find the time to </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develop critical thinking skills in their students.  This leaves many graduates vulnerable to misinformation, </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which may lead to a scenario where someone takes a popular opinion they saw on social media, </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instead of performing their own research. </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a:solidFill>
                  <a:schemeClr val="dk1"/>
                </a:solidFill>
              </a:rPr>
              <a:t>Let me pass this to June to talk about the current process flow.</a:t>
            </a:r>
            <a:endParaRPr>
              <a:solidFill>
                <a:schemeClr val="dk1"/>
              </a:solidFill>
            </a:endParaRPr>
          </a:p>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9805534aea_0_0: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29805534aea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
              <a:t>Instructors looking to teach logical fallacy detection skills currently face a number of challenges. First they must check existing curriculum to see if it provides resources to teach these skills. If not, they have to spend time ether creating their own materials from scratch or searching through a variety of sources to have the tools they need. Regardless of the source of the materials, there are still a number of challenges to students developing effective fallacy identification skills. If the resources are not reusable over the course of the year, students will not develop adequate skills. If there are not similar resources across grade levels, students will forget material and fail to build on the skills they have acquired. If the materials are not easy to access and use, students will be exposed to the material infrequently will not fully develop fallacy detection skills. Only if all of these elements come together will students be fully supported to build their skills in logical fallacy detection. Now Emily will introduce our solution.</a:t>
            </a:r>
            <a:endParaRPr/>
          </a:p>
          <a:p>
            <a:pPr indent="0" lvl="0" marL="0" rtl="0" algn="l">
              <a:lnSpc>
                <a:spcPct val="115000"/>
              </a:lnSpc>
              <a:spcBef>
                <a:spcPts val="1200"/>
              </a:spcBef>
              <a:spcAft>
                <a:spcPts val="0"/>
              </a:spcAft>
              <a:buNone/>
            </a:pPr>
            <a:r>
              <a:rPr lang="en"/>
              <a:t> </a:t>
            </a:r>
            <a:endParaRPr/>
          </a:p>
          <a:p>
            <a:pPr indent="0" lvl="0" marL="0" rtl="0" algn="l">
              <a:lnSpc>
                <a:spcPct val="115000"/>
              </a:lnSpc>
              <a:spcBef>
                <a:spcPts val="1200"/>
              </a:spcBef>
              <a:spcAft>
                <a:spcPts val="0"/>
              </a:spcAft>
              <a:buNone/>
            </a:pPr>
            <a:r>
              <a:rPr lang="en"/>
              <a:t>Emily Solution</a:t>
            </a:r>
            <a:endParaRPr/>
          </a:p>
          <a:p>
            <a:pPr indent="0" lvl="0" marL="0" rtl="0" algn="l">
              <a:spcBef>
                <a:spcPts val="1200"/>
              </a:spcBef>
              <a:spcAft>
                <a:spcPts val="0"/>
              </a:spcAft>
              <a:buNone/>
            </a:pPr>
            <a:r>
              <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rPr lang="en"/>
              <a:t>Let’s break down the current process flow into a more structured narrative to better understand the journey of a K-12 educator in need of logical fallacy teaching resources: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Start State (Step 1): Our journey begins with a K-12 educator recognizing the importance of teaching logical fallacies in their curriculum. They seek resources to enhance their teaching in this domain.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Existing Curriculum (Step 2): The educator’s first checkpoint involves assessing their existing curriculum. Do they already have resources for teaching logical fallacies?</a:t>
            </a:r>
            <a:endParaRPr/>
          </a:p>
          <a:p>
            <a:pPr indent="-317500" lvl="0" marL="457200" rtl="0" algn="l">
              <a:spcBef>
                <a:spcPts val="0"/>
              </a:spcBef>
              <a:spcAft>
                <a:spcPts val="0"/>
              </a:spcAft>
              <a:buSzPts val="1400"/>
              <a:buChar char="-"/>
            </a:pPr>
            <a:r>
              <a:rPr lang="en"/>
              <a:t>If yes, they proceed to integrate these resources into their teaching in Step 3.</a:t>
            </a:r>
            <a:endParaRPr/>
          </a:p>
          <a:p>
            <a:pPr indent="-317500" lvl="0" marL="457200" rtl="0" algn="l">
              <a:spcBef>
                <a:spcPts val="0"/>
              </a:spcBef>
              <a:spcAft>
                <a:spcPts val="0"/>
              </a:spcAft>
              <a:buSzPts val="1400"/>
              <a:buChar char="-"/>
            </a:pPr>
            <a:r>
              <a:rPr lang="en"/>
              <a:t>If no, they move to Step 4.</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Resource Reusability (Step 3): At this juncture, the educator evaluates the reusability of the resources at hand. Can these resources effectively serve their teaching needs throughout the academic year?</a:t>
            </a:r>
            <a:endParaRPr/>
          </a:p>
          <a:p>
            <a:pPr indent="-317500" lvl="0" marL="457200" rtl="0" algn="l">
              <a:spcBef>
                <a:spcPts val="0"/>
              </a:spcBef>
              <a:spcAft>
                <a:spcPts val="0"/>
              </a:spcAft>
              <a:buSzPts val="1400"/>
              <a:buChar char="-"/>
            </a:pPr>
            <a:r>
              <a:rPr lang="en"/>
              <a:t>If yes, the resources are versatile and they continue to Step 6.</a:t>
            </a:r>
            <a:endParaRPr/>
          </a:p>
          <a:p>
            <a:pPr indent="-317500" lvl="0" marL="457200" rtl="0" algn="l">
              <a:spcBef>
                <a:spcPts val="0"/>
              </a:spcBef>
              <a:spcAft>
                <a:spcPts val="0"/>
              </a:spcAft>
              <a:buSzPts val="1400"/>
              <a:buChar char="-"/>
            </a:pPr>
            <a:r>
              <a:rPr lang="en"/>
              <a:t>If no, they face a challenge, prompting them to find their own resources in Step 7.</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Resource Creation (Step 4): If the educator has the time and tools to create or find their own resources, they venture into preparing these materials for classroom use in Step 5.</a:t>
            </a:r>
            <a:endParaRPr/>
          </a:p>
          <a:p>
            <a:pPr indent="-317500" lvl="0" marL="457200" rtl="0" algn="l">
              <a:spcBef>
                <a:spcPts val="0"/>
              </a:spcBef>
              <a:spcAft>
                <a:spcPts val="0"/>
              </a:spcAft>
              <a:buSzPts val="1400"/>
              <a:buChar char="-"/>
            </a:pPr>
            <a:r>
              <a:rPr lang="en"/>
              <a:t>If no, they return to Step 1, restarting the loop.</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Resource Preparation (Step 5): Here the teacher invests time and effort in preparing the resources for their class, subsequently lopping back to assess resource reusability in Step 3.</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Grade-Level Resources (Step 6):  When resources are available, the educator considers whether there are similar resources suitable for different grade levels.</a:t>
            </a:r>
            <a:endParaRPr/>
          </a:p>
          <a:p>
            <a:pPr indent="-317500" lvl="0" marL="457200" rtl="0" algn="l">
              <a:spcBef>
                <a:spcPts val="0"/>
              </a:spcBef>
              <a:spcAft>
                <a:spcPts val="0"/>
              </a:spcAft>
              <a:buSzPts val="1400"/>
              <a:buChar char="-"/>
            </a:pPr>
            <a:r>
              <a:rPr lang="en"/>
              <a:t>If yes, they adopt them to cater to various grades and proceed to Step 8.</a:t>
            </a:r>
            <a:endParaRPr/>
          </a:p>
          <a:p>
            <a:pPr indent="-317500" lvl="0" marL="457200" rtl="0" algn="l">
              <a:spcBef>
                <a:spcPts val="0"/>
              </a:spcBef>
              <a:spcAft>
                <a:spcPts val="0"/>
              </a:spcAft>
              <a:buSzPts val="1400"/>
              <a:buChar char="-"/>
            </a:pPr>
            <a:r>
              <a:rPr lang="en"/>
              <a:t>If not, they face challenges in adapting resources for different levels in Step 7.</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Student Outcomes (Step 7): If students fail to retain the material or develop the required skills, the educator faces the need to revisiting their teaching resources and methods, initiating the loop to Step 1.</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Accessibility and Usability (Step 8): In this step, educators examine whether the resources are easily accessible and user-friendly. </a:t>
            </a:r>
            <a:endParaRPr/>
          </a:p>
          <a:p>
            <a:pPr indent="-317500" lvl="0" marL="457200" rtl="0" algn="l">
              <a:spcBef>
                <a:spcPts val="0"/>
              </a:spcBef>
              <a:spcAft>
                <a:spcPts val="0"/>
              </a:spcAft>
              <a:buSzPts val="1400"/>
              <a:buChar char="-"/>
            </a:pPr>
            <a:r>
              <a:rPr lang="en"/>
              <a:t>If they are, they proceed to Step 9, where the ultimate goal is achieved. </a:t>
            </a:r>
            <a:endParaRPr/>
          </a:p>
          <a:p>
            <a:pPr indent="-317500" lvl="0" marL="457200" rtl="0" algn="l">
              <a:spcBef>
                <a:spcPts val="0"/>
              </a:spcBef>
              <a:spcAft>
                <a:spcPts val="0"/>
              </a:spcAft>
              <a:buSzPts val="1400"/>
              <a:buChar char="-"/>
            </a:pPr>
            <a:r>
              <a:rPr lang="en"/>
              <a:t>If not, they encounter difficulties in resource implementation in Step 10.</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End State (Step 9): Successful implementation of accessible and user-friendly resources leads to students effectively applying their fallacy identification skills, which is the desired outcome.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Resource Usage (Step 10): In the final step, educators confront the possibility that resources may not get used as intended due to accessibility or usability issues. This situation </a:t>
            </a:r>
            <a:r>
              <a:rPr lang="en"/>
              <a:t>prompts</a:t>
            </a:r>
            <a:r>
              <a:rPr lang="en"/>
              <a:t> them to revisit the initial challenge in Step 1.</a:t>
            </a:r>
            <a:endParaRPr/>
          </a:p>
        </p:txBody>
      </p:sp>
      <p:sp>
        <p:nvSpPr>
          <p:cNvPr id="299" name="Google Shape;299;g29805534aea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83ccb7782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83ccb7782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specifically, what we’re looking at for the real-world product is a website that hosts an elementary school collection of games, a middle school collection of games, high school collection of games, and adult collection of games, respectively. They’ll all share the same goal of introducing and improving logical fallacy identification skills, but the difficulties and approaches will vary depending on the age group. Because our solution is a website, once it’s whitelisted on school networks, students can access it in their free-time during school and really get the chance to have fun with it. Given how schools are pushing to incorporate more technology into lessons, a website like ours has potential to gain a lot of exposure even outside of language arts classes.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a223ca35a4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a223ca35a4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For our prototype, we will be developing and embedding 3, two-dimensional games on our website, each in which a logical fallacy is personified as a fun character with some flawed tendency that corresponds to the fallacy. These will be: Hasty Harry, Straw Manny, and Slope Sadie. While concepts and scenarios will be simplified for younger ages, the games aim to plant the seeds of critical thinking and encourage kids to recognize flawed reasoning. The fallacy characters can serve as memorable guides in their logical fallacy education.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Since we won’t have time to curate difficulties for each individual k-12 grade, we will instead curate them for 3 general age groups: the first group being grades 2 and 3, second being all middle schoolers, and third being all high schoolers.  We’ll do this by adjusting the simplicity of the examples, reading levels, feedback, and by adjusting the penalties for wrong answers.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Each game will follow a similar pattern of providing:</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an age-appropriate explanation about the specific logical fallacy in focus.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Feedback after each answer to help players understand why the character's thinking is incorrect, so that they can identify similar patterns in real-life scenarios.</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a223ca35a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a223ca35a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 </a:t>
            </a:r>
            <a:r>
              <a:rPr lang="en" sz="1200">
                <a:solidFill>
                  <a:schemeClr val="dk1"/>
                </a:solidFill>
              </a:rPr>
              <a:t>Harry is an astronaut who makes flawed generalizations about the new creatures and plants he discovers on planets he visits. Players will collect enough information about each planet and help Harry avoid making generalizations in his planet report, teaching the "hasty generalization" fallacy. </a:t>
            </a:r>
            <a:r>
              <a:rPr lang="en" sz="1200">
                <a:solidFill>
                  <a:schemeClr val="dk1"/>
                </a:solidFill>
              </a:rPr>
              <a:t>This will be a top-view game.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Source Sans Pro"/>
                <a:ea typeface="Source Sans Pro"/>
                <a:cs typeface="Source Sans Pro"/>
                <a:sym typeface="Source Sans Pro"/>
              </a:rPr>
              <a:t>Upon arriving at a planet, players will navigate around to find information about its environment and the creatures that live on it. The Information will be gathered via artifacts that are hidden around the terrain and have a glow around them. For instance, an alien tooth may be an artifact, indicating that there are aliens with teeth on the planet. The artifacts are added to the player’s backpack when found and can be clicked on to review the information they indicate. Players will return to the spaceship when they collect enough artifacts to form a complete picture of the planet.</a:t>
            </a:r>
            <a:endParaRPr sz="1200">
              <a:solidFill>
                <a:schemeClr val="dk1"/>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 </a:t>
            </a:r>
            <a:r>
              <a:rPr lang="en" sz="1200">
                <a:solidFill>
                  <a:schemeClr val="dk1"/>
                </a:solidFill>
                <a:latin typeface="Source Sans Pro"/>
                <a:ea typeface="Source Sans Pro"/>
                <a:cs typeface="Source Sans Pro"/>
                <a:sym typeface="Source Sans Pro"/>
              </a:rPr>
              <a:t>At the spaceship, Harry begins to create a report about the planet. What Harry types is displayed on the screen. Occasionally, Harry will type a hasty generalization about a specific aspect of the planet. When this happens, players must click a button indicating that the claim is a hasty generalization. They must then click the correct artifact from their backpack to disprove Harry’s claim. For instance, if Harry assumes that none of the aliens have teeth because he saw one without any, the player could select an alien tooth artifact from their backpack to disprove him.</a:t>
            </a:r>
            <a:endParaRPr sz="1200">
              <a:solidFill>
                <a:schemeClr val="dk1"/>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1"/>
              </a:buClr>
              <a:buSzPts val="1100"/>
              <a:buFont typeface="Arial"/>
              <a:buNone/>
            </a:pPr>
            <a:r>
              <a:rPr b="1" lang="en" sz="1400">
                <a:solidFill>
                  <a:schemeClr val="dk1"/>
                </a:solidFill>
                <a:latin typeface="Source Sans Pro"/>
                <a:ea typeface="Source Sans Pro"/>
                <a:cs typeface="Source Sans Pro"/>
                <a:sym typeface="Source Sans Pro"/>
              </a:rPr>
              <a:t> </a:t>
            </a:r>
            <a:r>
              <a:rPr lang="en" sz="1200">
                <a:solidFill>
                  <a:schemeClr val="dk1"/>
                </a:solidFill>
                <a:latin typeface="Source Sans Pro"/>
                <a:ea typeface="Source Sans Pro"/>
                <a:cs typeface="Source Sans Pro"/>
                <a:sym typeface="Source Sans Pro"/>
              </a:rPr>
              <a:t>Players will earn points for correctly identifying Harry’s generalizations when he makes them. Players will also earn points when they select the correct artifact to disprove a generalization, extra points being awarded if they choose the correct one on the first try.  If players don’t miss any of the generalizations, they will be rewarded with a cosmetic item for their character upon completing the planet report. Completing a report for one planet will unlock the next planet.</a:t>
            </a:r>
            <a:endParaRPr sz="1200">
              <a:solidFill>
                <a:schemeClr val="dk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a223ca35a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a223ca35a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Source Sans Pro"/>
                <a:ea typeface="Source Sans Pro"/>
                <a:cs typeface="Source Sans Pro"/>
                <a:sym typeface="Source Sans Pro"/>
              </a:rPr>
              <a:t>Manny is a hopeful knight who needs better training. He only practices combat on fake straw men because they’re easier to hit. As a result, he isn’t a very skilled fighter. Players need to help Manny build his combat skills by attacking real opponents rather than fake ones, teaching the concept of the "straw man" fallacy.</a:t>
            </a:r>
            <a:endParaRPr sz="12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Players will navigate through a training field with Manny where he can run into real opponents as well as find combat abilities. When players run into an opponent, the opponent will present a claim that Manny needs to respond to. Players will help him pick the correct response from a group of choices. If a valid response is chosen, players can attack the opponent and use any abilities that they have collected. If the player chooses a response to a distorted version of the opponents’ claim (straw man response), Manny misses the opponent and attacks a nearby straw man instead. Every time that happens, he loses a life. If Manny loses a certain amount of lives, the game is over and players will have to restart the level.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933b38e3d4_5_0: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2933b38e3d4_5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Clr>
                <a:srgbClr val="000000"/>
              </a:buClr>
              <a:buSzPts val="1400"/>
              <a:buChar char="-"/>
            </a:pPr>
            <a:r>
              <a:rPr lang="en">
                <a:solidFill>
                  <a:schemeClr val="dk1"/>
                </a:solidFill>
              </a:rPr>
              <a:t>Here is a quick overview of the slide sequence we're gonna follow today. We'll go over some important terms to make sure everyone's on the same page, explain the background context of our problem, pinpoint the problem itself, and then introduce our solution and the practicalities of it. </a:t>
            </a:r>
            <a:endParaRPr/>
          </a:p>
        </p:txBody>
      </p:sp>
      <p:sp>
        <p:nvSpPr>
          <p:cNvPr id="121" name="Google Shape;121;g2933b38e3d4_5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a223ca35a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a223ca35a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Sadie is a character who tends to jump to extreme conclusions. In this game, players need to guide Sadie safely down a snowy path without letting her slip into a pitfall, introducing the "slippery slope" fallacy. This will be similar to a platformer game.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Players control sadie’s vertical movement as she snowboards down a sloped hill. As Sadie descends the snowy slope, she makes exaggerated claims or predictions that represent the slippery slope fallacy. These could be statements like "If I fall once, I'll never be able to snowboard again!" or "If I don't do this trick perfectly, I'll never win any competition!" Players are presented with response options that counter Sadie's fallacious claims with more reasonable or logical statements. For instance, they might be given responses like "Falling once won't stop you from snowboarding!" along with other choices that support her fallacy instead.  Players need to select the most appropriate response to Sadie's claim before she reaches a critical point on the slope. Choosing the correct response helps Sadie maintain balance and continue down the slope safely, while choosing incorrectly causes her to slip.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900"/>
              </a:spcBef>
              <a:spcAft>
                <a:spcPts val="0"/>
              </a:spcAft>
              <a:buNone/>
            </a:pPr>
            <a:r>
              <a:t/>
            </a:r>
            <a:endParaRPr sz="1500">
              <a:solidFill>
                <a:srgbClr val="D1D5DB"/>
              </a:solidFill>
              <a:highlight>
                <a:srgbClr val="343541"/>
              </a:highlight>
              <a:latin typeface="Roboto"/>
              <a:ea typeface="Roboto"/>
              <a:cs typeface="Roboto"/>
              <a:sym typeface="Roboto"/>
            </a:endParaRPr>
          </a:p>
          <a:p>
            <a:pPr indent="0" lvl="0" marL="0" rtl="0" algn="l">
              <a:spcBef>
                <a:spcPts val="190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Now I’ll pass it off to Areeb to discuss our customers and end users.</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83ccb7782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83ccb7782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make the scope of our solution more clear, I’ll break down some of the features that it will have and won’t have.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-ReasonED will contain 2D games that will be playable directly on the website, so logging in or downloading will not be necessary to play them. Players will only need to sign up to be eligible for leaderboards, but signing up will be completely free.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WILL have a wide range of game difficulties for elementary, middle, high school students, and adults respectively. Having a big collection of games available across such a large segment of the educational spectrum is very crucial to our problem because, as you saw from the current process flow, most existing resources fall short of supporting year-long learning, much less supporting continuous learning over all of the grade levels.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WILL include In-game tutorials for each of our games, and all of the text in the games will have text-to-speech options for better accessibility, especially for younger players who can’t read well yet.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-Lastly, our website will have readings to help introduce the concept of logical fallacies to each individual age group. The idea behind this is to provide some brief background knowledge to users in case they aren't accessing the site for a school lesson, because one goal of the site is being playable outside of the classroom. These readings will have text-to-speech options as well.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Some features ReasonED WILL NOT have are: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-Game and website elements that are too intensive. Browsers alone can use a lot of RAM, and not  every school or household can afford high-end devices. So we want the site to be relatively fast, not be cluttered, and we want to keep the games lightweight enough to be playable even on lower-end devices.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We won’t be developing lesson plans. We’d love to be able to include them for teachers since those are great educational tools, but our main priority will be the games. With that said though, we could absolutely host resources like that if they're provided to us.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-Lastly, ReasonED won’t contain references to specific people or political events. This can become a fine line to walk when we're developing the gameplay for older players, since we'll want examples in the games to more applicable to the real world, and in the real world logical fallacies are seen very often in politics. Ultimately though, we want to avoid referencing political arguments. We don't want the site to contain any political bias, especially since a goal of ours is for it to be used in schools.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83ccb778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83ccb778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Char char="●"/>
            </a:pPr>
            <a:r>
              <a:rPr lang="en">
                <a:solidFill>
                  <a:schemeClr val="dk1"/>
                </a:solidFill>
              </a:rPr>
              <a:t>Our primary </a:t>
            </a:r>
            <a:r>
              <a:rPr b="1" lang="en">
                <a:solidFill>
                  <a:schemeClr val="dk1"/>
                </a:solidFill>
              </a:rPr>
              <a:t>customers</a:t>
            </a:r>
            <a:r>
              <a:rPr lang="en">
                <a:solidFill>
                  <a:schemeClr val="dk1"/>
                </a:solidFill>
              </a:rPr>
              <a:t> are </a:t>
            </a:r>
            <a:r>
              <a:rPr b="1" lang="en">
                <a:solidFill>
                  <a:schemeClr val="dk1"/>
                </a:solidFill>
              </a:rPr>
              <a:t>educational institutions</a:t>
            </a:r>
            <a:r>
              <a:rPr lang="en">
                <a:solidFill>
                  <a:schemeClr val="dk1"/>
                </a:solidFill>
              </a:rPr>
              <a:t>, including K-12 schools, colleges, and universities. These institutions are at the forefront of education, and ReasonED can serve as a valuable resource in their curriculum and foster critical thinking skills among students.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Additionally, we extend our reach to </a:t>
            </a:r>
            <a:r>
              <a:rPr b="1" lang="en">
                <a:solidFill>
                  <a:schemeClr val="dk1"/>
                </a:solidFill>
              </a:rPr>
              <a:t>educational publishers and content providers</a:t>
            </a:r>
            <a:r>
              <a:rPr lang="en">
                <a:solidFill>
                  <a:schemeClr val="dk1"/>
                </a:solidFill>
              </a:rPr>
              <a:t>. They can explore adopting ReasonED as a tool to complement their existing offerings, providing an enriched learning experience for their audience.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Now let’s talk about the </a:t>
            </a:r>
            <a:r>
              <a:rPr b="1" lang="en">
                <a:solidFill>
                  <a:schemeClr val="dk1"/>
                </a:solidFill>
              </a:rPr>
              <a:t>end users</a:t>
            </a:r>
            <a:r>
              <a:rPr lang="en">
                <a:solidFill>
                  <a:schemeClr val="dk1"/>
                </a:solidFill>
              </a:rPr>
              <a:t> who will directly benefit from this platform.</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First, we have K-12 Students (including homeschoolers).</a:t>
            </a:r>
            <a:r>
              <a:rPr lang="en">
                <a:solidFill>
                  <a:schemeClr val="dk1"/>
                </a:solidFill>
              </a:rPr>
              <a:t> These young minds are our core audience. ReasonED aims to empower them with improved critical thinking skills through engaging games and educational content.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Next we have, College Students. </a:t>
            </a:r>
            <a:r>
              <a:rPr lang="en">
                <a:solidFill>
                  <a:schemeClr val="dk1"/>
                </a:solidFill>
              </a:rPr>
              <a:t>We are extending our reach to include college-level students as the transition to higher education presents new challenges and ReasonED can continue to support critical thinking development at this level.</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Then we have </a:t>
            </a:r>
            <a:r>
              <a:rPr b="1" lang="en">
                <a:solidFill>
                  <a:schemeClr val="dk1"/>
                </a:solidFill>
              </a:rPr>
              <a:t>Educators.</a:t>
            </a:r>
            <a:r>
              <a:rPr lang="en">
                <a:solidFill>
                  <a:schemeClr val="dk1"/>
                </a:solidFill>
              </a:rPr>
              <a:t> Instructors (both k-12 teachers and professors) play a pivotal role in guiding students’ learning journeys. ReasonED can be a valuable tool for educators to incorporate into their teaching methods.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And lastly we have the General Public: </a:t>
            </a:r>
            <a:r>
              <a:rPr lang="en">
                <a:solidFill>
                  <a:schemeClr val="dk1"/>
                </a:solidFill>
              </a:rPr>
              <a:t>Beyond the classroom, critical thinking is a skill that holds value in various aspects of life. The general public can access ReasonED to enhance their ability to identify logical fallacies, ultimately contributing to more informed discussions both online and offline.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Now, June will go over the Solution Process Flow..</a:t>
            </a:r>
            <a:endParaRPr sz="13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a223ca35a4_0_0: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2a223ca35a4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
              <a:t>ReasonED will provide resources instructors are missing to support effective logical fallacy detection instruction. If the existing curriculum does not provide resources, ReasonED will provide instructional resources. If existing resources are not reusable, ReasonED will be a reusable resource for logical fallacy detection. If existing resources do not support multiple grade levels, ReasonED will provide increasing challenges as students grow. And if existing resources are not easy to access or use, ReasonED will be available as an easy to set up and use option. By being an all-in-one solution to these problems, instructors will not have to spend time creating and searching for materials to teach logical fallacy skills and will be better able to support students as they master these skills.</a:t>
            </a:r>
            <a:endParaRPr/>
          </a:p>
          <a:p>
            <a:pPr indent="0" lvl="0" marL="0" rtl="0" algn="l">
              <a:lnSpc>
                <a:spcPct val="115000"/>
              </a:lnSpc>
              <a:spcBef>
                <a:spcPts val="1200"/>
              </a:spcBef>
              <a:spcAft>
                <a:spcPts val="0"/>
              </a:spcAft>
              <a:buNone/>
            </a:pPr>
            <a:r>
              <a:rPr lang="en"/>
              <a:t> </a:t>
            </a:r>
            <a:endParaRPr/>
          </a:p>
          <a:p>
            <a:pPr indent="0" lvl="0" marL="0" rtl="0" algn="l">
              <a:lnSpc>
                <a:spcPct val="115000"/>
              </a:lnSpc>
              <a:spcBef>
                <a:spcPts val="1200"/>
              </a:spcBef>
              <a:spcAft>
                <a:spcPts val="0"/>
              </a:spcAft>
              <a:buNone/>
            </a:pPr>
            <a:r>
              <a:rPr lang="en"/>
              <a:t>Dakota Competition</a:t>
            </a:r>
            <a:endParaRPr/>
          </a:p>
          <a:p>
            <a:pPr indent="0" lvl="0" marL="0" rtl="0" algn="l">
              <a:spcBef>
                <a:spcPts val="1200"/>
              </a:spcBef>
              <a:spcAft>
                <a:spcPts val="0"/>
              </a:spcAft>
              <a:buNone/>
            </a:pPr>
            <a:r>
              <a:t/>
            </a:r>
            <a:endParaRPr/>
          </a:p>
          <a:p>
            <a:pPr indent="-317500" lvl="0" marL="457200" rtl="0" algn="l">
              <a:spcBef>
                <a:spcPts val="0"/>
              </a:spcBef>
              <a:spcAft>
                <a:spcPts val="0"/>
              </a:spcAft>
              <a:buSzPts val="1400"/>
              <a:buChar char="●"/>
            </a:pPr>
            <a:r>
              <a:rPr lang="en"/>
              <a:t>ReasonedIO solves many of the problems in the current process. It eliminates most of the extra work and pitfalls educators face when attempting to provide logical fallacy instruction. It provides prebuilt resources to reinforce logical fallacy detection that are easily accessible and reusable both over the year and at different grade levels. By having consistent practice throughout their education, students will develop effective skills in detecting logical fallacies.</a:t>
            </a:r>
            <a:endParaRPr/>
          </a:p>
        </p:txBody>
      </p:sp>
      <p:sp>
        <p:nvSpPr>
          <p:cNvPr id="414" name="Google Shape;414;g2a223ca35a4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881578b66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881578b66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Most of our direct competitors share a </a:t>
            </a:r>
            <a:r>
              <a:rPr lang="en">
                <a:solidFill>
                  <a:schemeClr val="dk1"/>
                </a:solidFill>
              </a:rPr>
              <a:t>similar</a:t>
            </a:r>
            <a:r>
              <a:rPr lang="en">
                <a:solidFill>
                  <a:schemeClr val="dk1"/>
                </a:solidFill>
              </a:rPr>
              <a:t> set of features and requirements that we have for ReasonED. We want to cover a broad </a:t>
            </a:r>
            <a:r>
              <a:rPr lang="en">
                <a:solidFill>
                  <a:schemeClr val="dk1"/>
                </a:solidFill>
              </a:rPr>
              <a:t>audience</a:t>
            </a:r>
            <a:r>
              <a:rPr lang="en">
                <a:solidFill>
                  <a:schemeClr val="dk1"/>
                </a:solidFill>
              </a:rPr>
              <a:t> from </a:t>
            </a:r>
            <a:r>
              <a:rPr lang="en">
                <a:solidFill>
                  <a:schemeClr val="dk1"/>
                </a:solidFill>
              </a:rPr>
              <a:t>kindergarten</a:t>
            </a:r>
            <a:r>
              <a:rPr lang="en">
                <a:solidFill>
                  <a:schemeClr val="dk1"/>
                </a:solidFill>
              </a:rPr>
              <a:t> up to college. To do so we want to focus on game based learning to keep users engaged, utilize characters and animation to help keep younger kids focused, and playable outside of school. What separates us from our competitors is our focus on logical fallacies and accessibility features such as text to speech for </a:t>
            </a:r>
            <a:r>
              <a:rPr lang="en">
                <a:solidFill>
                  <a:schemeClr val="dk1"/>
                </a:solidFill>
              </a:rPr>
              <a:t>visually</a:t>
            </a:r>
            <a:r>
              <a:rPr lang="en">
                <a:solidFill>
                  <a:schemeClr val="dk1"/>
                </a:solidFill>
              </a:rPr>
              <a:t> </a:t>
            </a:r>
            <a:r>
              <a:rPr lang="en">
                <a:solidFill>
                  <a:schemeClr val="dk1"/>
                </a:solidFill>
              </a:rPr>
              <a:t>impaired</a:t>
            </a:r>
            <a:r>
              <a:rPr lang="en">
                <a:solidFill>
                  <a:schemeClr val="dk1"/>
                </a:solidFill>
              </a:rPr>
              <a:t> users, keyboard navigation options, and adjustable font sizes. Given that our site focuses </a:t>
            </a:r>
            <a:r>
              <a:rPr lang="en">
                <a:solidFill>
                  <a:schemeClr val="dk1"/>
                </a:solidFill>
              </a:rPr>
              <a:t>solely</a:t>
            </a:r>
            <a:r>
              <a:rPr lang="en">
                <a:solidFill>
                  <a:schemeClr val="dk1"/>
                </a:solidFill>
              </a:rPr>
              <a:t> on logical fallacies, if one of our competitors such as Funbrain decided to </a:t>
            </a:r>
            <a:r>
              <a:rPr lang="en">
                <a:solidFill>
                  <a:schemeClr val="dk1"/>
                </a:solidFill>
              </a:rPr>
              <a:t>incorporate</a:t>
            </a:r>
            <a:r>
              <a:rPr lang="en">
                <a:solidFill>
                  <a:schemeClr val="dk1"/>
                </a:solidFill>
              </a:rPr>
              <a:t> logical fallacies into their site, they would likely be lost in their sea of other games and were back at square one where logical fallacies are getting no attention. Next Slide</a:t>
            </a:r>
            <a:endParaRPr>
              <a:solidFill>
                <a:schemeClr val="dk1"/>
              </a:solidFill>
            </a:endParaRPr>
          </a:p>
          <a:p>
            <a:pPr indent="0" lvl="0" marL="0" rtl="0" algn="l">
              <a:spcBef>
                <a:spcPts val="0"/>
              </a:spcBef>
              <a:spcAft>
                <a:spcPts val="0"/>
              </a:spcAft>
              <a:buNone/>
            </a:pPr>
            <a:r>
              <a:rPr b="1" lang="en"/>
              <a:t>Who are our competitors?</a:t>
            </a:r>
            <a:endParaRPr b="1"/>
          </a:p>
          <a:p>
            <a:pPr indent="-317500" lvl="0" marL="457200" rtl="0" algn="l">
              <a:spcBef>
                <a:spcPts val="0"/>
              </a:spcBef>
              <a:spcAft>
                <a:spcPts val="0"/>
              </a:spcAft>
              <a:buSzPts val="1400"/>
              <a:buChar char="●"/>
            </a:pPr>
            <a:r>
              <a:rPr lang="en"/>
              <a:t>Kahoot! - An interactive learning platform that allows educators to create and hosts quizzes, surveys, and interactive games in a classroom or remote learning environment.</a:t>
            </a:r>
            <a:endParaRPr/>
          </a:p>
          <a:p>
            <a:pPr indent="-317500" lvl="0" marL="457200" rtl="0" algn="l">
              <a:spcBef>
                <a:spcPts val="0"/>
              </a:spcBef>
              <a:spcAft>
                <a:spcPts val="0"/>
              </a:spcAft>
              <a:buSzPts val="1400"/>
              <a:buChar char="-"/>
            </a:pPr>
            <a:r>
              <a:rPr lang="en"/>
              <a:t>Engages students though competitive and engaging quiz-based activities</a:t>
            </a:r>
            <a:endParaRPr/>
          </a:p>
          <a:p>
            <a:pPr indent="-317500" lvl="0" marL="457200" rtl="0" algn="l">
              <a:spcBef>
                <a:spcPts val="0"/>
              </a:spcBef>
              <a:spcAft>
                <a:spcPts val="0"/>
              </a:spcAft>
              <a:buSzPts val="1400"/>
              <a:buChar char="-"/>
            </a:pPr>
            <a:r>
              <a:rPr lang="en"/>
              <a:t>Users can participate using a mobile device or computer</a:t>
            </a:r>
            <a:endParaRPr/>
          </a:p>
          <a:p>
            <a:pPr indent="-317500" lvl="0" marL="457200" rtl="0" algn="l">
              <a:spcBef>
                <a:spcPts val="0"/>
              </a:spcBef>
              <a:spcAft>
                <a:spcPts val="0"/>
              </a:spcAft>
              <a:buSzPts val="1400"/>
              <a:buChar char="●"/>
            </a:pPr>
            <a:r>
              <a:rPr lang="en"/>
              <a:t>Quizlet Live - A new feature of the popular learning platform that allows educators to host flashcard games live, similar to Kahoot</a:t>
            </a:r>
            <a:endParaRPr/>
          </a:p>
          <a:p>
            <a:pPr indent="-317500" lvl="0" marL="457200" rtl="0" algn="l">
              <a:spcBef>
                <a:spcPts val="0"/>
              </a:spcBef>
              <a:spcAft>
                <a:spcPts val="0"/>
              </a:spcAft>
              <a:buSzPts val="1400"/>
              <a:buChar char="-"/>
            </a:pPr>
            <a:r>
              <a:rPr lang="en"/>
              <a:t>Users can create their own study materials or access a vast library of user-generated content</a:t>
            </a:r>
            <a:endParaRPr/>
          </a:p>
          <a:p>
            <a:pPr indent="-317500" lvl="0" marL="457200" rtl="0" algn="l">
              <a:spcBef>
                <a:spcPts val="0"/>
              </a:spcBef>
              <a:spcAft>
                <a:spcPts val="0"/>
              </a:spcAft>
              <a:buSzPts val="1400"/>
              <a:buChar char="-"/>
            </a:pPr>
            <a:r>
              <a:rPr lang="en"/>
              <a:t>Offers a range of study modes and interactive games</a:t>
            </a:r>
            <a:endParaRPr/>
          </a:p>
          <a:p>
            <a:pPr indent="-317500" lvl="0" marL="457200" rtl="0" algn="l">
              <a:spcBef>
                <a:spcPts val="0"/>
              </a:spcBef>
              <a:spcAft>
                <a:spcPts val="0"/>
              </a:spcAft>
              <a:buSzPts val="1400"/>
              <a:buChar char="●"/>
            </a:pPr>
            <a:r>
              <a:rPr lang="en"/>
              <a:t>Socrative - An assessment and engagement platform for teachers and students.</a:t>
            </a:r>
            <a:endParaRPr/>
          </a:p>
          <a:p>
            <a:pPr indent="-317500" lvl="0" marL="457200" rtl="0" algn="l">
              <a:spcBef>
                <a:spcPts val="0"/>
              </a:spcBef>
              <a:spcAft>
                <a:spcPts val="0"/>
              </a:spcAft>
              <a:buSzPts val="1400"/>
              <a:buChar char="-"/>
            </a:pPr>
            <a:r>
              <a:rPr lang="en"/>
              <a:t>Educators can create quizzes, surveys, and quick assessments to gauge student understanding and engagement</a:t>
            </a:r>
            <a:endParaRPr/>
          </a:p>
          <a:p>
            <a:pPr indent="-317500" lvl="0" marL="457200" rtl="0" algn="l">
              <a:spcBef>
                <a:spcPts val="0"/>
              </a:spcBef>
              <a:spcAft>
                <a:spcPts val="0"/>
              </a:spcAft>
              <a:buSzPts val="1400"/>
              <a:buChar char="-"/>
            </a:pPr>
            <a:r>
              <a:rPr lang="en"/>
              <a:t>Allows real-time feedback and reporting, making it useful for both in-class and remote learning environments</a:t>
            </a:r>
            <a:endParaRPr/>
          </a:p>
          <a:p>
            <a:pPr indent="-317500" lvl="0" marL="457200" rtl="0" algn="l">
              <a:spcBef>
                <a:spcPts val="0"/>
              </a:spcBef>
              <a:spcAft>
                <a:spcPts val="0"/>
              </a:spcAft>
              <a:buSzPts val="1400"/>
              <a:buChar char="●"/>
            </a:pPr>
            <a:r>
              <a:rPr lang="en"/>
              <a:t>GimKit - An educational game-based platform designed to make learning fun and engaging.</a:t>
            </a:r>
            <a:endParaRPr/>
          </a:p>
          <a:p>
            <a:pPr indent="-317500" lvl="0" marL="457200" rtl="0" algn="l">
              <a:spcBef>
                <a:spcPts val="0"/>
              </a:spcBef>
              <a:spcAft>
                <a:spcPts val="0"/>
              </a:spcAft>
              <a:buSzPts val="1400"/>
              <a:buChar char="-"/>
            </a:pPr>
            <a:r>
              <a:rPr lang="en"/>
              <a:t>Offers interactive quizzes and games where students earn virtual currency to upgrade their avatars and compete with classmates</a:t>
            </a:r>
            <a:endParaRPr/>
          </a:p>
          <a:p>
            <a:pPr indent="-317500" lvl="0" marL="457200" rtl="0" algn="l">
              <a:spcBef>
                <a:spcPts val="0"/>
              </a:spcBef>
              <a:spcAft>
                <a:spcPts val="0"/>
              </a:spcAft>
              <a:buSzPts val="1400"/>
              <a:buChar char="-"/>
            </a:pPr>
            <a:r>
              <a:rPr lang="en"/>
              <a:t>Teachers can create and customize content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Factors to discuss</a:t>
            </a:r>
            <a:endParaRPr b="1"/>
          </a:p>
          <a:p>
            <a:pPr indent="-317500" lvl="0" marL="457200" rtl="0" algn="l">
              <a:spcBef>
                <a:spcPts val="0"/>
              </a:spcBef>
              <a:spcAft>
                <a:spcPts val="0"/>
              </a:spcAft>
              <a:buSzPts val="1400"/>
              <a:buChar char="●"/>
            </a:pPr>
            <a:r>
              <a:rPr lang="en"/>
              <a:t>Primary audience - Specifies the main target audience or user base of the platform.</a:t>
            </a:r>
            <a:endParaRPr/>
          </a:p>
          <a:p>
            <a:pPr indent="-317500" lvl="0" marL="457200" rtl="0" algn="l">
              <a:spcBef>
                <a:spcPts val="0"/>
              </a:spcBef>
              <a:spcAft>
                <a:spcPts val="0"/>
              </a:spcAft>
              <a:buSzPts val="1400"/>
              <a:buChar char="●"/>
            </a:pPr>
            <a:r>
              <a:rPr lang="en"/>
              <a:t>Game-Based Learning - Indicates whether the platform is known for game-based learning experiences, where users can engage with educational content through interactive games.</a:t>
            </a:r>
            <a:endParaRPr/>
          </a:p>
          <a:p>
            <a:pPr indent="-317500" lvl="0" marL="457200" rtl="0" algn="l">
              <a:spcBef>
                <a:spcPts val="0"/>
              </a:spcBef>
              <a:spcAft>
                <a:spcPts val="0"/>
              </a:spcAft>
              <a:buSzPts val="1400"/>
              <a:buChar char="●"/>
            </a:pPr>
            <a:r>
              <a:rPr lang="en"/>
              <a:t>Logical Fallacy Focus - Specifies if the platform has a specific focus on teaching and identifying logical fallacies in arguments. </a:t>
            </a:r>
            <a:r>
              <a:rPr b="1" lang="en" sz="1200">
                <a:solidFill>
                  <a:schemeClr val="dk1"/>
                </a:solidFill>
              </a:rPr>
              <a:t>Our website focusing solely on logical fallacies is beneficial for spreading awareness about the problem at hand. If logical fallacy games were to just be added to existing, all-subject game sites, they would likely get lost in the sea of other games, and we're back at square one. Having their own site serves to give logical fallacy concepts the undivided attention they've been lacking.</a:t>
            </a:r>
            <a:endParaRPr/>
          </a:p>
          <a:p>
            <a:pPr indent="-317500" lvl="0" marL="457200" rtl="0" algn="l">
              <a:spcBef>
                <a:spcPts val="0"/>
              </a:spcBef>
              <a:spcAft>
                <a:spcPts val="0"/>
              </a:spcAft>
              <a:buSzPts val="1400"/>
              <a:buChar char="●"/>
            </a:pPr>
            <a:r>
              <a:rPr lang="en"/>
              <a:t>Device Compatibility - Specifies what device can be used to access the platform.</a:t>
            </a:r>
            <a:endParaRPr/>
          </a:p>
          <a:p>
            <a:pPr indent="-317500" lvl="0" marL="457200" rtl="0" algn="l">
              <a:spcBef>
                <a:spcPts val="0"/>
              </a:spcBef>
              <a:spcAft>
                <a:spcPts val="0"/>
              </a:spcAft>
              <a:buSzPts val="1400"/>
              <a:buChar char="●"/>
            </a:pPr>
            <a:r>
              <a:rPr lang="en"/>
              <a:t>Characters and Animations - specifies whether the competitor’s games emphasize engaging features specifically for younger kids</a:t>
            </a:r>
            <a:endParaRPr/>
          </a:p>
          <a:p>
            <a:pPr indent="-317500" lvl="0" marL="457200" rtl="0" algn="l">
              <a:spcBef>
                <a:spcPts val="0"/>
              </a:spcBef>
              <a:spcAft>
                <a:spcPts val="0"/>
              </a:spcAft>
              <a:buSzPts val="1400"/>
              <a:buChar char="●"/>
            </a:pPr>
            <a:r>
              <a:rPr lang="en"/>
              <a:t>Educator Tools - Indicates whether the platform provides tools and features provided for educators, like class management, progress tracking, or assignment creation.</a:t>
            </a:r>
            <a:endParaRPr/>
          </a:p>
          <a:p>
            <a:pPr indent="-317500" lvl="0" marL="457200" rtl="0" algn="l">
              <a:spcBef>
                <a:spcPts val="0"/>
              </a:spcBef>
              <a:spcAft>
                <a:spcPts val="0"/>
              </a:spcAft>
              <a:buSzPts val="1400"/>
              <a:buChar char="●"/>
            </a:pPr>
            <a:r>
              <a:rPr lang="en"/>
              <a:t>Accessibility - Refers to how easily and effectively users with different needs, including those with disabilities, can interact with and use the platform. This can include features such as text-to-speech for visually impaired users, keyboard navigation options, adjustable font sizes, and compatibility with screen users.</a:t>
            </a:r>
            <a:endParaRPr/>
          </a:p>
          <a:p>
            <a:pPr indent="-317500" lvl="0" marL="457200" rtl="0" algn="l">
              <a:spcBef>
                <a:spcPts val="0"/>
              </a:spcBef>
              <a:spcAft>
                <a:spcPts val="0"/>
              </a:spcAft>
              <a:buClr>
                <a:schemeClr val="dk1"/>
              </a:buClr>
              <a:buSzPts val="1400"/>
              <a:buChar char="●"/>
            </a:pPr>
            <a:r>
              <a:rPr lang="en">
                <a:solidFill>
                  <a:schemeClr val="dk1"/>
                </a:solidFill>
              </a:rPr>
              <a:t>Playability outside of school- Indicates whether or not the games are just as accessible for users if not used at school, for instance, without a game code. Many of our competitor’s sites don’t have accessible games aside from their live game mode for in-school use.</a:t>
            </a:r>
            <a:endParaRPr/>
          </a:p>
          <a:p>
            <a:pPr indent="-317500" lvl="0" marL="457200" rtl="0" algn="l">
              <a:spcBef>
                <a:spcPts val="0"/>
              </a:spcBef>
              <a:spcAft>
                <a:spcPts val="0"/>
              </a:spcAft>
              <a:buSzPts val="1400"/>
              <a:buChar char="●"/>
            </a:pPr>
            <a:r>
              <a:rPr lang="en"/>
              <a:t>Cost - Specifies the pricing model of the platform, whether it’s subscription-based, freemium (offering free and premium versions, or other pricing structures.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When discussing accessibility</a:t>
            </a:r>
            <a:endParaRPr b="1"/>
          </a:p>
          <a:p>
            <a:pPr indent="-317500" lvl="0" marL="457200" rtl="0" algn="l">
              <a:spcBef>
                <a:spcPts val="0"/>
              </a:spcBef>
              <a:spcAft>
                <a:spcPts val="0"/>
              </a:spcAft>
              <a:buSzPts val="1400"/>
              <a:buChar char="●"/>
            </a:pPr>
            <a:r>
              <a:rPr lang="en"/>
              <a:t>Kahoot!</a:t>
            </a:r>
            <a:endParaRPr/>
          </a:p>
          <a:p>
            <a:pPr indent="-317500" lvl="0" marL="457200" rtl="0" algn="l">
              <a:spcBef>
                <a:spcPts val="0"/>
              </a:spcBef>
              <a:spcAft>
                <a:spcPts val="0"/>
              </a:spcAft>
              <a:buSzPts val="1400"/>
              <a:buChar char="-"/>
            </a:pPr>
            <a:r>
              <a:rPr lang="en"/>
              <a:t>Keyboard Navigation (without a mouse)</a:t>
            </a:r>
            <a:endParaRPr/>
          </a:p>
          <a:p>
            <a:pPr indent="-317500" lvl="0" marL="457200" rtl="0" algn="l">
              <a:spcBef>
                <a:spcPts val="0"/>
              </a:spcBef>
              <a:spcAft>
                <a:spcPts val="0"/>
              </a:spcAft>
              <a:buSzPts val="1400"/>
              <a:buChar char="-"/>
            </a:pPr>
            <a:r>
              <a:rPr lang="en"/>
              <a:t>Screen Reader Support (for users with visual impairments)</a:t>
            </a:r>
            <a:endParaRPr/>
          </a:p>
          <a:p>
            <a:pPr indent="-317500" lvl="0" marL="457200" rtl="0" algn="l">
              <a:spcBef>
                <a:spcPts val="0"/>
              </a:spcBef>
              <a:spcAft>
                <a:spcPts val="0"/>
              </a:spcAft>
              <a:buSzPts val="1400"/>
              <a:buChar char="-"/>
            </a:pPr>
            <a:r>
              <a:rPr lang="en"/>
              <a:t>Color Contrast (</a:t>
            </a:r>
            <a:r>
              <a:rPr lang="en">
                <a:solidFill>
                  <a:schemeClr val="dk1"/>
                </a:solidFill>
              </a:rPr>
              <a:t>for users with visual impairments)</a:t>
            </a:r>
            <a:endParaRPr/>
          </a:p>
          <a:p>
            <a:pPr indent="-317500" lvl="0" marL="457200" rtl="0" algn="l">
              <a:spcBef>
                <a:spcPts val="0"/>
              </a:spcBef>
              <a:spcAft>
                <a:spcPts val="0"/>
              </a:spcAft>
              <a:buSzPts val="1400"/>
              <a:buChar char="-"/>
            </a:pPr>
            <a:r>
              <a:rPr lang="en"/>
              <a:t>Text-To-Speech (for users with visual impairments and reading difficulties)</a:t>
            </a:r>
            <a:endParaRPr/>
          </a:p>
          <a:p>
            <a:pPr indent="-317500" lvl="0" marL="457200" rtl="0" algn="l">
              <a:spcBef>
                <a:spcPts val="0"/>
              </a:spcBef>
              <a:spcAft>
                <a:spcPts val="0"/>
              </a:spcAft>
              <a:buSzPts val="1400"/>
              <a:buChar char="-"/>
            </a:pPr>
            <a:r>
              <a:rPr lang="en"/>
              <a:t>Closed Captioning (for users with hearing impairments)</a:t>
            </a:r>
            <a:endParaRPr/>
          </a:p>
          <a:p>
            <a:pPr indent="-317500" lvl="0" marL="457200" rtl="0" algn="l">
              <a:spcBef>
                <a:spcPts val="0"/>
              </a:spcBef>
              <a:spcAft>
                <a:spcPts val="0"/>
              </a:spcAft>
              <a:buSzPts val="1400"/>
              <a:buChar char="●"/>
            </a:pPr>
            <a:r>
              <a:rPr lang="en"/>
              <a:t>Quizlet</a:t>
            </a:r>
            <a:endParaRPr/>
          </a:p>
          <a:p>
            <a:pPr indent="-317500" lvl="0" marL="457200" rtl="0" algn="l">
              <a:spcBef>
                <a:spcPts val="0"/>
              </a:spcBef>
              <a:spcAft>
                <a:spcPts val="0"/>
              </a:spcAft>
              <a:buSzPts val="1400"/>
              <a:buChar char="-"/>
            </a:pPr>
            <a:r>
              <a:rPr lang="en"/>
              <a:t>Keyboard Navigation</a:t>
            </a:r>
            <a:endParaRPr/>
          </a:p>
          <a:p>
            <a:pPr indent="-317500" lvl="0" marL="457200" rtl="0" algn="l">
              <a:spcBef>
                <a:spcPts val="0"/>
              </a:spcBef>
              <a:spcAft>
                <a:spcPts val="0"/>
              </a:spcAft>
              <a:buSzPts val="1400"/>
              <a:buChar char="-"/>
            </a:pPr>
            <a:r>
              <a:rPr lang="en"/>
              <a:t>Screen Reader Support</a:t>
            </a:r>
            <a:endParaRPr/>
          </a:p>
          <a:p>
            <a:pPr indent="-317500" lvl="0" marL="457200" rtl="0" algn="l">
              <a:spcBef>
                <a:spcPts val="0"/>
              </a:spcBef>
              <a:spcAft>
                <a:spcPts val="0"/>
              </a:spcAft>
              <a:buSzPts val="1400"/>
              <a:buChar char="-"/>
            </a:pPr>
            <a:r>
              <a:rPr lang="en"/>
              <a:t>Color Contrast</a:t>
            </a:r>
            <a:endParaRPr/>
          </a:p>
          <a:p>
            <a:pPr indent="-317500" lvl="0" marL="457200" rtl="0" algn="l">
              <a:spcBef>
                <a:spcPts val="0"/>
              </a:spcBef>
              <a:spcAft>
                <a:spcPts val="0"/>
              </a:spcAft>
              <a:buSzPts val="1400"/>
              <a:buChar char="-"/>
            </a:pPr>
            <a:r>
              <a:rPr lang="en"/>
              <a:t>Keyboard Shortcuts </a:t>
            </a:r>
            <a:endParaRPr/>
          </a:p>
          <a:p>
            <a:pPr indent="-317500" lvl="0" marL="457200" rtl="0" algn="l">
              <a:spcBef>
                <a:spcPts val="0"/>
              </a:spcBef>
              <a:spcAft>
                <a:spcPts val="0"/>
              </a:spcAft>
              <a:buSzPts val="1400"/>
              <a:buChar char="-"/>
            </a:pPr>
            <a:r>
              <a:rPr lang="en">
                <a:solidFill>
                  <a:schemeClr val="dk1"/>
                </a:solidFill>
              </a:rPr>
              <a:t>Text-To-Speech </a:t>
            </a:r>
            <a:endParaRPr/>
          </a:p>
          <a:p>
            <a:pPr indent="-317500" lvl="0" marL="457200" rtl="0" algn="l">
              <a:spcBef>
                <a:spcPts val="0"/>
              </a:spcBef>
              <a:spcAft>
                <a:spcPts val="0"/>
              </a:spcAft>
              <a:buSzPts val="1400"/>
              <a:buChar char="-"/>
            </a:pPr>
            <a:r>
              <a:rPr lang="en"/>
              <a:t>Closed Captioning</a:t>
            </a:r>
            <a:endParaRPr/>
          </a:p>
          <a:p>
            <a:pPr indent="-317500" lvl="0" marL="457200" rtl="0" algn="l">
              <a:spcBef>
                <a:spcPts val="0"/>
              </a:spcBef>
              <a:spcAft>
                <a:spcPts val="0"/>
              </a:spcAft>
              <a:buSzPts val="1400"/>
              <a:buChar char="●"/>
            </a:pPr>
            <a:r>
              <a:rPr lang="en"/>
              <a:t>Socrative </a:t>
            </a:r>
            <a:endParaRPr/>
          </a:p>
          <a:p>
            <a:pPr indent="-317500" lvl="0" marL="457200" rtl="0" algn="l">
              <a:spcBef>
                <a:spcPts val="0"/>
              </a:spcBef>
              <a:spcAft>
                <a:spcPts val="0"/>
              </a:spcAft>
              <a:buSzPts val="1400"/>
              <a:buChar char="-"/>
            </a:pPr>
            <a:r>
              <a:rPr lang="en"/>
              <a:t>Keyboard Navigation</a:t>
            </a:r>
            <a:endParaRPr/>
          </a:p>
          <a:p>
            <a:pPr indent="-317500" lvl="0" marL="457200" rtl="0" algn="l">
              <a:spcBef>
                <a:spcPts val="0"/>
              </a:spcBef>
              <a:spcAft>
                <a:spcPts val="0"/>
              </a:spcAft>
              <a:buSzPts val="1400"/>
              <a:buChar char="-"/>
            </a:pPr>
            <a:r>
              <a:rPr lang="en"/>
              <a:t>Screen Reader Support</a:t>
            </a:r>
            <a:endParaRPr/>
          </a:p>
          <a:p>
            <a:pPr indent="-317500" lvl="0" marL="457200" rtl="0" algn="l">
              <a:spcBef>
                <a:spcPts val="0"/>
              </a:spcBef>
              <a:spcAft>
                <a:spcPts val="0"/>
              </a:spcAft>
              <a:buSzPts val="1400"/>
              <a:buChar char="-"/>
            </a:pPr>
            <a:r>
              <a:rPr lang="en"/>
              <a:t>Adjustable Font Sizes (for users with visual impairments)</a:t>
            </a:r>
            <a:endParaRPr/>
          </a:p>
          <a:p>
            <a:pPr indent="-317500" lvl="0" marL="457200" rtl="0" algn="l">
              <a:spcBef>
                <a:spcPts val="0"/>
              </a:spcBef>
              <a:spcAft>
                <a:spcPts val="0"/>
              </a:spcAft>
              <a:buSzPts val="1400"/>
              <a:buChar char="-"/>
            </a:pPr>
            <a:r>
              <a:rPr lang="en"/>
              <a:t>Color Contrast</a:t>
            </a:r>
            <a:endParaRPr/>
          </a:p>
          <a:p>
            <a:pPr indent="-317500" lvl="0" marL="457200" rtl="0" algn="l">
              <a:spcBef>
                <a:spcPts val="0"/>
              </a:spcBef>
              <a:spcAft>
                <a:spcPts val="0"/>
              </a:spcAft>
              <a:buSzPts val="1400"/>
              <a:buChar char="-"/>
            </a:pPr>
            <a:r>
              <a:rPr lang="en"/>
              <a:t>Closed Captioning</a:t>
            </a:r>
            <a:endParaRPr/>
          </a:p>
          <a:p>
            <a:pPr indent="-317500" lvl="0" marL="457200" rtl="0" algn="l">
              <a:spcBef>
                <a:spcPts val="0"/>
              </a:spcBef>
              <a:spcAft>
                <a:spcPts val="0"/>
              </a:spcAft>
              <a:buSzPts val="1400"/>
              <a:buChar char="-"/>
            </a:pPr>
            <a:r>
              <a:rPr lang="en"/>
              <a:t>Responsive Design (features work on various devices)</a:t>
            </a:r>
            <a:endParaRPr/>
          </a:p>
          <a:p>
            <a:pPr indent="-317500" lvl="0" marL="457200" rtl="0" algn="l">
              <a:spcBef>
                <a:spcPts val="0"/>
              </a:spcBef>
              <a:spcAft>
                <a:spcPts val="0"/>
              </a:spcAft>
              <a:buSzPts val="1400"/>
              <a:buChar char="●"/>
            </a:pPr>
            <a:r>
              <a:rPr lang="en"/>
              <a:t>GimKit</a:t>
            </a:r>
            <a:endParaRPr/>
          </a:p>
          <a:p>
            <a:pPr indent="-317500" lvl="0" marL="457200" rtl="0" algn="l">
              <a:spcBef>
                <a:spcPts val="0"/>
              </a:spcBef>
              <a:spcAft>
                <a:spcPts val="0"/>
              </a:spcAft>
              <a:buSzPts val="1400"/>
              <a:buChar char="-"/>
            </a:pPr>
            <a:r>
              <a:rPr lang="en"/>
              <a:t>Keyboard Navigation</a:t>
            </a:r>
            <a:endParaRPr/>
          </a:p>
          <a:p>
            <a:pPr indent="-317500" lvl="0" marL="457200" rtl="0" algn="l">
              <a:spcBef>
                <a:spcPts val="0"/>
              </a:spcBef>
              <a:spcAft>
                <a:spcPts val="0"/>
              </a:spcAft>
              <a:buSzPts val="1400"/>
              <a:buChar char="-"/>
            </a:pPr>
            <a:r>
              <a:rPr lang="en"/>
              <a:t>Color Customization</a:t>
            </a:r>
            <a:endParaRPr/>
          </a:p>
          <a:p>
            <a:pPr indent="-317500" lvl="0" marL="457200" rtl="0" algn="l">
              <a:spcBef>
                <a:spcPts val="0"/>
              </a:spcBef>
              <a:spcAft>
                <a:spcPts val="0"/>
              </a:spcAft>
              <a:buSzPts val="1400"/>
              <a:buChar char="-"/>
            </a:pPr>
            <a:r>
              <a:rPr lang="en"/>
              <a:t>Responsive Design</a:t>
            </a:r>
            <a:endParaRPr/>
          </a:p>
          <a:p>
            <a:pPr indent="-317500" lvl="0" marL="457200" rtl="0" algn="l">
              <a:spcBef>
                <a:spcPts val="0"/>
              </a:spcBef>
              <a:spcAft>
                <a:spcPts val="0"/>
              </a:spcAft>
              <a:buSzPts val="1400"/>
              <a:buChar char="-"/>
            </a:pPr>
            <a:r>
              <a:rPr lang="en">
                <a:solidFill>
                  <a:schemeClr val="dk1"/>
                </a:solidFill>
              </a:rPr>
              <a:t>Text-To-Speech (for users with visual impairments and reading difficulties)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8a386253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8a386253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Our indirect competitors are similar in accessibility features, educator tools, and game based learning, but they differ heavily when it comes delivery of the games and easability of being played outside of school. For example, Quizlet Live and Gimkit are based around live session based games with Gimkit being similar to jeopardy and both require a teacher to create the game for the students. </a:t>
            </a:r>
            <a:r>
              <a:rPr b="1" lang="en">
                <a:solidFill>
                  <a:schemeClr val="dk1"/>
                </a:solidFill>
              </a:rPr>
              <a:t>With that said I will leave it to Alysha to cover our technical risks</a:t>
            </a:r>
            <a:endParaRPr b="1"/>
          </a:p>
          <a:p>
            <a:pPr indent="0" lvl="0" marL="0" rtl="0" algn="l">
              <a:spcBef>
                <a:spcPts val="0"/>
              </a:spcBef>
              <a:spcAft>
                <a:spcPts val="0"/>
              </a:spcAft>
              <a:buNone/>
            </a:pPr>
            <a:r>
              <a:rPr b="1" lang="en"/>
              <a:t>Who are our competitors?</a:t>
            </a:r>
            <a:endParaRPr b="1"/>
          </a:p>
          <a:p>
            <a:pPr indent="-317500" lvl="0" marL="457200" rtl="0" algn="l">
              <a:spcBef>
                <a:spcPts val="0"/>
              </a:spcBef>
              <a:spcAft>
                <a:spcPts val="0"/>
              </a:spcAft>
              <a:buSzPts val="1400"/>
              <a:buChar char="●"/>
            </a:pPr>
            <a:r>
              <a:rPr lang="en"/>
              <a:t>Kahoot! - An interactive learning platform that allows educators to create and hosts quizzes, surveys, and interactive games in a classroom or remote learning environment.</a:t>
            </a:r>
            <a:endParaRPr/>
          </a:p>
          <a:p>
            <a:pPr indent="-317500" lvl="0" marL="457200" rtl="0" algn="l">
              <a:spcBef>
                <a:spcPts val="0"/>
              </a:spcBef>
              <a:spcAft>
                <a:spcPts val="0"/>
              </a:spcAft>
              <a:buSzPts val="1400"/>
              <a:buChar char="-"/>
            </a:pPr>
            <a:r>
              <a:rPr lang="en"/>
              <a:t>Engages students though competitive and engaging quiz-based activities</a:t>
            </a:r>
            <a:endParaRPr/>
          </a:p>
          <a:p>
            <a:pPr indent="-317500" lvl="0" marL="457200" rtl="0" algn="l">
              <a:spcBef>
                <a:spcPts val="0"/>
              </a:spcBef>
              <a:spcAft>
                <a:spcPts val="0"/>
              </a:spcAft>
              <a:buSzPts val="1400"/>
              <a:buChar char="-"/>
            </a:pPr>
            <a:r>
              <a:rPr lang="en"/>
              <a:t>Users can participate using a mobile device or computer</a:t>
            </a:r>
            <a:endParaRPr/>
          </a:p>
          <a:p>
            <a:pPr indent="-317500" lvl="0" marL="457200" rtl="0" algn="l">
              <a:spcBef>
                <a:spcPts val="0"/>
              </a:spcBef>
              <a:spcAft>
                <a:spcPts val="0"/>
              </a:spcAft>
              <a:buSzPts val="1400"/>
              <a:buChar char="●"/>
            </a:pPr>
            <a:r>
              <a:rPr lang="en"/>
              <a:t>Quizlet Live - A new feature of the popular learning platform that allows educators to host flashcard games live, similar to Kahoot</a:t>
            </a:r>
            <a:endParaRPr/>
          </a:p>
          <a:p>
            <a:pPr indent="-317500" lvl="0" marL="457200" rtl="0" algn="l">
              <a:spcBef>
                <a:spcPts val="0"/>
              </a:spcBef>
              <a:spcAft>
                <a:spcPts val="0"/>
              </a:spcAft>
              <a:buSzPts val="1400"/>
              <a:buChar char="-"/>
            </a:pPr>
            <a:r>
              <a:rPr lang="en"/>
              <a:t>Users can create their own study materials or access a vast library of user-generated content</a:t>
            </a:r>
            <a:endParaRPr/>
          </a:p>
          <a:p>
            <a:pPr indent="-317500" lvl="0" marL="457200" rtl="0" algn="l">
              <a:spcBef>
                <a:spcPts val="0"/>
              </a:spcBef>
              <a:spcAft>
                <a:spcPts val="0"/>
              </a:spcAft>
              <a:buSzPts val="1400"/>
              <a:buChar char="-"/>
            </a:pPr>
            <a:r>
              <a:rPr lang="en"/>
              <a:t>Offers a range of study modes and interactive games</a:t>
            </a:r>
            <a:endParaRPr/>
          </a:p>
          <a:p>
            <a:pPr indent="-317500" lvl="0" marL="457200" rtl="0" algn="l">
              <a:spcBef>
                <a:spcPts val="0"/>
              </a:spcBef>
              <a:spcAft>
                <a:spcPts val="0"/>
              </a:spcAft>
              <a:buSzPts val="1400"/>
              <a:buChar char="●"/>
            </a:pPr>
            <a:r>
              <a:rPr lang="en"/>
              <a:t>Socrative - An assessment and engagement platform for teachers and students.</a:t>
            </a:r>
            <a:endParaRPr/>
          </a:p>
          <a:p>
            <a:pPr indent="-317500" lvl="0" marL="457200" rtl="0" algn="l">
              <a:spcBef>
                <a:spcPts val="0"/>
              </a:spcBef>
              <a:spcAft>
                <a:spcPts val="0"/>
              </a:spcAft>
              <a:buSzPts val="1400"/>
              <a:buChar char="-"/>
            </a:pPr>
            <a:r>
              <a:rPr lang="en"/>
              <a:t>Educators can create quizzes, surveys, and quick assessments to gauge student understanding and engagement</a:t>
            </a:r>
            <a:endParaRPr/>
          </a:p>
          <a:p>
            <a:pPr indent="-317500" lvl="0" marL="457200" rtl="0" algn="l">
              <a:spcBef>
                <a:spcPts val="0"/>
              </a:spcBef>
              <a:spcAft>
                <a:spcPts val="0"/>
              </a:spcAft>
              <a:buSzPts val="1400"/>
              <a:buChar char="-"/>
            </a:pPr>
            <a:r>
              <a:rPr lang="en"/>
              <a:t>Allows real-time feedback and reporting, making it useful for both in-class and remote learning environments</a:t>
            </a:r>
            <a:endParaRPr/>
          </a:p>
          <a:p>
            <a:pPr indent="-317500" lvl="0" marL="457200" rtl="0" algn="l">
              <a:spcBef>
                <a:spcPts val="0"/>
              </a:spcBef>
              <a:spcAft>
                <a:spcPts val="0"/>
              </a:spcAft>
              <a:buSzPts val="1400"/>
              <a:buChar char="●"/>
            </a:pPr>
            <a:r>
              <a:rPr lang="en"/>
              <a:t>GimKit - An educational game-based platform designed to make learning fun and engaging.</a:t>
            </a:r>
            <a:endParaRPr/>
          </a:p>
          <a:p>
            <a:pPr indent="-317500" lvl="0" marL="457200" rtl="0" algn="l">
              <a:spcBef>
                <a:spcPts val="0"/>
              </a:spcBef>
              <a:spcAft>
                <a:spcPts val="0"/>
              </a:spcAft>
              <a:buSzPts val="1400"/>
              <a:buChar char="-"/>
            </a:pPr>
            <a:r>
              <a:rPr lang="en"/>
              <a:t>Offers interactive quizzes and games where students earn virtual currency to upgrade their avatars and compete with classmates</a:t>
            </a:r>
            <a:endParaRPr/>
          </a:p>
          <a:p>
            <a:pPr indent="-317500" lvl="0" marL="457200" rtl="0" algn="l">
              <a:spcBef>
                <a:spcPts val="0"/>
              </a:spcBef>
              <a:spcAft>
                <a:spcPts val="0"/>
              </a:spcAft>
              <a:buSzPts val="1400"/>
              <a:buChar char="-"/>
            </a:pPr>
            <a:r>
              <a:rPr lang="en"/>
              <a:t>Teachers can create and customize content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Factors to discuss</a:t>
            </a:r>
            <a:endParaRPr b="1"/>
          </a:p>
          <a:p>
            <a:pPr indent="-317500" lvl="0" marL="457200" rtl="0" algn="l">
              <a:spcBef>
                <a:spcPts val="0"/>
              </a:spcBef>
              <a:spcAft>
                <a:spcPts val="0"/>
              </a:spcAft>
              <a:buSzPts val="1400"/>
              <a:buChar char="●"/>
            </a:pPr>
            <a:r>
              <a:rPr lang="en"/>
              <a:t>Primary audience - Specifies the main target audience or user base of the platform.</a:t>
            </a:r>
            <a:endParaRPr/>
          </a:p>
          <a:p>
            <a:pPr indent="-317500" lvl="0" marL="457200" rtl="0" algn="l">
              <a:spcBef>
                <a:spcPts val="0"/>
              </a:spcBef>
              <a:spcAft>
                <a:spcPts val="0"/>
              </a:spcAft>
              <a:buSzPts val="1400"/>
              <a:buChar char="●"/>
            </a:pPr>
            <a:r>
              <a:rPr lang="en"/>
              <a:t>Game-Based Learning - Indicates whether the platform is known for game-based learning experiences, where users can engage with educational content through interactive games.</a:t>
            </a:r>
            <a:endParaRPr/>
          </a:p>
          <a:p>
            <a:pPr indent="-317500" lvl="0" marL="457200" rtl="0" algn="l">
              <a:spcBef>
                <a:spcPts val="0"/>
              </a:spcBef>
              <a:spcAft>
                <a:spcPts val="0"/>
              </a:spcAft>
              <a:buSzPts val="1400"/>
              <a:buChar char="●"/>
            </a:pPr>
            <a:r>
              <a:rPr lang="en"/>
              <a:t>Logical Fallacy Focus - Specifies if the platform has a specific focus on teaching and identifying logical fallacies in arguments.</a:t>
            </a:r>
            <a:endParaRPr/>
          </a:p>
          <a:p>
            <a:pPr indent="-317500" lvl="0" marL="457200" rtl="0" algn="l">
              <a:spcBef>
                <a:spcPts val="0"/>
              </a:spcBef>
              <a:spcAft>
                <a:spcPts val="0"/>
              </a:spcAft>
              <a:buSzPts val="1400"/>
              <a:buChar char="●"/>
            </a:pPr>
            <a:r>
              <a:rPr lang="en"/>
              <a:t>Device Compatibility - Specifies what device can be used to access the platform.</a:t>
            </a:r>
            <a:endParaRPr/>
          </a:p>
          <a:p>
            <a:pPr indent="-317500" lvl="0" marL="457200" rtl="0" algn="l">
              <a:spcBef>
                <a:spcPts val="0"/>
              </a:spcBef>
              <a:spcAft>
                <a:spcPts val="0"/>
              </a:spcAft>
              <a:buSzPts val="1400"/>
              <a:buChar char="●"/>
            </a:pPr>
            <a:r>
              <a:rPr lang="en"/>
              <a:t>Characters and Animations - specifies whether the competitor’s games emphasize engaging features specifically for younger kids</a:t>
            </a:r>
            <a:endParaRPr/>
          </a:p>
          <a:p>
            <a:pPr indent="-317500" lvl="0" marL="457200" rtl="0" algn="l">
              <a:spcBef>
                <a:spcPts val="0"/>
              </a:spcBef>
              <a:spcAft>
                <a:spcPts val="0"/>
              </a:spcAft>
              <a:buSzPts val="1400"/>
              <a:buChar char="●"/>
            </a:pPr>
            <a:r>
              <a:rPr lang="en"/>
              <a:t>Educator Tools - Indicates whether the platform provides tools and features provided for educators, like class management, progress tracking, or assignment creation.</a:t>
            </a:r>
            <a:endParaRPr/>
          </a:p>
          <a:p>
            <a:pPr indent="-317500" lvl="0" marL="457200" rtl="0" algn="l">
              <a:spcBef>
                <a:spcPts val="0"/>
              </a:spcBef>
              <a:spcAft>
                <a:spcPts val="0"/>
              </a:spcAft>
              <a:buSzPts val="1400"/>
              <a:buChar char="●"/>
            </a:pPr>
            <a:r>
              <a:rPr lang="en"/>
              <a:t>Accessibility - Refers to how easily and effectively users with different needs, including those with disabilities, can interact with and use the platform. This can include features such as text-to-speech for visually impaired users, keyboard navigation options, adjustable font sizes, and compatibility with screen users.</a:t>
            </a:r>
            <a:endParaRPr/>
          </a:p>
          <a:p>
            <a:pPr indent="-317500" lvl="0" marL="457200" rtl="0" algn="l">
              <a:spcBef>
                <a:spcPts val="0"/>
              </a:spcBef>
              <a:spcAft>
                <a:spcPts val="0"/>
              </a:spcAft>
              <a:buClr>
                <a:schemeClr val="dk1"/>
              </a:buClr>
              <a:buSzPts val="1400"/>
              <a:buChar char="●"/>
            </a:pPr>
            <a:r>
              <a:rPr lang="en">
                <a:solidFill>
                  <a:schemeClr val="dk1"/>
                </a:solidFill>
              </a:rPr>
              <a:t>Playability outside of school- Indicates whether or not the games are just as accessible for users if not used at school, for instance, without a game code. Many of our competitor’s sites don’t have accessible games aside from their live game mode for in-school use.</a:t>
            </a:r>
            <a:endParaRPr/>
          </a:p>
          <a:p>
            <a:pPr indent="-317500" lvl="0" marL="457200" rtl="0" algn="l">
              <a:spcBef>
                <a:spcPts val="0"/>
              </a:spcBef>
              <a:spcAft>
                <a:spcPts val="0"/>
              </a:spcAft>
              <a:buSzPts val="1400"/>
              <a:buChar char="●"/>
            </a:pPr>
            <a:r>
              <a:rPr lang="en"/>
              <a:t>Cost - Specifies the pricing model of the platform, whether it’s subscription-based, freemium (offering free and premium versions, or other pricing structures.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When discussing accessibility</a:t>
            </a:r>
            <a:endParaRPr b="1"/>
          </a:p>
          <a:p>
            <a:pPr indent="-317500" lvl="0" marL="457200" rtl="0" algn="l">
              <a:spcBef>
                <a:spcPts val="0"/>
              </a:spcBef>
              <a:spcAft>
                <a:spcPts val="0"/>
              </a:spcAft>
              <a:buSzPts val="1400"/>
              <a:buChar char="●"/>
            </a:pPr>
            <a:r>
              <a:rPr lang="en"/>
              <a:t>Kahoot!</a:t>
            </a:r>
            <a:endParaRPr/>
          </a:p>
          <a:p>
            <a:pPr indent="-317500" lvl="0" marL="457200" rtl="0" algn="l">
              <a:spcBef>
                <a:spcPts val="0"/>
              </a:spcBef>
              <a:spcAft>
                <a:spcPts val="0"/>
              </a:spcAft>
              <a:buSzPts val="1400"/>
              <a:buChar char="-"/>
            </a:pPr>
            <a:r>
              <a:rPr lang="en"/>
              <a:t>Keyboard Navigation (without a mouse)</a:t>
            </a:r>
            <a:endParaRPr/>
          </a:p>
          <a:p>
            <a:pPr indent="-317500" lvl="0" marL="457200" rtl="0" algn="l">
              <a:spcBef>
                <a:spcPts val="0"/>
              </a:spcBef>
              <a:spcAft>
                <a:spcPts val="0"/>
              </a:spcAft>
              <a:buSzPts val="1400"/>
              <a:buChar char="-"/>
            </a:pPr>
            <a:r>
              <a:rPr lang="en"/>
              <a:t>Screen Reader Support (for users with visual impairments)</a:t>
            </a:r>
            <a:endParaRPr/>
          </a:p>
          <a:p>
            <a:pPr indent="-317500" lvl="0" marL="457200" rtl="0" algn="l">
              <a:spcBef>
                <a:spcPts val="0"/>
              </a:spcBef>
              <a:spcAft>
                <a:spcPts val="0"/>
              </a:spcAft>
              <a:buSzPts val="1400"/>
              <a:buChar char="-"/>
            </a:pPr>
            <a:r>
              <a:rPr lang="en"/>
              <a:t>Color Contrast (</a:t>
            </a:r>
            <a:r>
              <a:rPr lang="en">
                <a:solidFill>
                  <a:schemeClr val="dk1"/>
                </a:solidFill>
              </a:rPr>
              <a:t>for users with visual impairments)</a:t>
            </a:r>
            <a:endParaRPr/>
          </a:p>
          <a:p>
            <a:pPr indent="-317500" lvl="0" marL="457200" rtl="0" algn="l">
              <a:spcBef>
                <a:spcPts val="0"/>
              </a:spcBef>
              <a:spcAft>
                <a:spcPts val="0"/>
              </a:spcAft>
              <a:buSzPts val="1400"/>
              <a:buChar char="-"/>
            </a:pPr>
            <a:r>
              <a:rPr lang="en"/>
              <a:t>Text-To-Speech (for users with visual impairments and reading difficulties)</a:t>
            </a:r>
            <a:endParaRPr/>
          </a:p>
          <a:p>
            <a:pPr indent="-317500" lvl="0" marL="457200" rtl="0" algn="l">
              <a:spcBef>
                <a:spcPts val="0"/>
              </a:spcBef>
              <a:spcAft>
                <a:spcPts val="0"/>
              </a:spcAft>
              <a:buSzPts val="1400"/>
              <a:buChar char="-"/>
            </a:pPr>
            <a:r>
              <a:rPr lang="en"/>
              <a:t>Closed Captioning (for users with hearing impairments)</a:t>
            </a:r>
            <a:endParaRPr/>
          </a:p>
          <a:p>
            <a:pPr indent="-317500" lvl="0" marL="457200" rtl="0" algn="l">
              <a:spcBef>
                <a:spcPts val="0"/>
              </a:spcBef>
              <a:spcAft>
                <a:spcPts val="0"/>
              </a:spcAft>
              <a:buSzPts val="1400"/>
              <a:buChar char="●"/>
            </a:pPr>
            <a:r>
              <a:rPr lang="en"/>
              <a:t>Quizlet</a:t>
            </a:r>
            <a:endParaRPr/>
          </a:p>
          <a:p>
            <a:pPr indent="-317500" lvl="0" marL="457200" rtl="0" algn="l">
              <a:spcBef>
                <a:spcPts val="0"/>
              </a:spcBef>
              <a:spcAft>
                <a:spcPts val="0"/>
              </a:spcAft>
              <a:buSzPts val="1400"/>
              <a:buChar char="-"/>
            </a:pPr>
            <a:r>
              <a:rPr lang="en"/>
              <a:t>Keyboard Navigation</a:t>
            </a:r>
            <a:endParaRPr/>
          </a:p>
          <a:p>
            <a:pPr indent="-317500" lvl="0" marL="457200" rtl="0" algn="l">
              <a:spcBef>
                <a:spcPts val="0"/>
              </a:spcBef>
              <a:spcAft>
                <a:spcPts val="0"/>
              </a:spcAft>
              <a:buSzPts val="1400"/>
              <a:buChar char="-"/>
            </a:pPr>
            <a:r>
              <a:rPr lang="en"/>
              <a:t>Screen Reader Support</a:t>
            </a:r>
            <a:endParaRPr/>
          </a:p>
          <a:p>
            <a:pPr indent="-317500" lvl="0" marL="457200" rtl="0" algn="l">
              <a:spcBef>
                <a:spcPts val="0"/>
              </a:spcBef>
              <a:spcAft>
                <a:spcPts val="0"/>
              </a:spcAft>
              <a:buSzPts val="1400"/>
              <a:buChar char="-"/>
            </a:pPr>
            <a:r>
              <a:rPr lang="en"/>
              <a:t>Color Contrast</a:t>
            </a:r>
            <a:endParaRPr/>
          </a:p>
          <a:p>
            <a:pPr indent="-317500" lvl="0" marL="457200" rtl="0" algn="l">
              <a:spcBef>
                <a:spcPts val="0"/>
              </a:spcBef>
              <a:spcAft>
                <a:spcPts val="0"/>
              </a:spcAft>
              <a:buSzPts val="1400"/>
              <a:buChar char="-"/>
            </a:pPr>
            <a:r>
              <a:rPr lang="en"/>
              <a:t>Keyboard Shortcuts </a:t>
            </a:r>
            <a:endParaRPr/>
          </a:p>
          <a:p>
            <a:pPr indent="-317500" lvl="0" marL="457200" rtl="0" algn="l">
              <a:spcBef>
                <a:spcPts val="0"/>
              </a:spcBef>
              <a:spcAft>
                <a:spcPts val="0"/>
              </a:spcAft>
              <a:buSzPts val="1400"/>
              <a:buChar char="-"/>
            </a:pPr>
            <a:r>
              <a:rPr lang="en">
                <a:solidFill>
                  <a:schemeClr val="dk1"/>
                </a:solidFill>
              </a:rPr>
              <a:t>Text-To-Speech </a:t>
            </a:r>
            <a:endParaRPr/>
          </a:p>
          <a:p>
            <a:pPr indent="-317500" lvl="0" marL="457200" rtl="0" algn="l">
              <a:spcBef>
                <a:spcPts val="0"/>
              </a:spcBef>
              <a:spcAft>
                <a:spcPts val="0"/>
              </a:spcAft>
              <a:buSzPts val="1400"/>
              <a:buChar char="-"/>
            </a:pPr>
            <a:r>
              <a:rPr lang="en"/>
              <a:t>Closed Captioning</a:t>
            </a:r>
            <a:endParaRPr/>
          </a:p>
          <a:p>
            <a:pPr indent="-317500" lvl="0" marL="457200" rtl="0" algn="l">
              <a:spcBef>
                <a:spcPts val="0"/>
              </a:spcBef>
              <a:spcAft>
                <a:spcPts val="0"/>
              </a:spcAft>
              <a:buSzPts val="1400"/>
              <a:buChar char="●"/>
            </a:pPr>
            <a:r>
              <a:rPr lang="en"/>
              <a:t>Socrative </a:t>
            </a:r>
            <a:endParaRPr/>
          </a:p>
          <a:p>
            <a:pPr indent="-317500" lvl="0" marL="457200" rtl="0" algn="l">
              <a:spcBef>
                <a:spcPts val="0"/>
              </a:spcBef>
              <a:spcAft>
                <a:spcPts val="0"/>
              </a:spcAft>
              <a:buSzPts val="1400"/>
              <a:buChar char="-"/>
            </a:pPr>
            <a:r>
              <a:rPr lang="en"/>
              <a:t>Keyboard Navigation</a:t>
            </a:r>
            <a:endParaRPr/>
          </a:p>
          <a:p>
            <a:pPr indent="-317500" lvl="0" marL="457200" rtl="0" algn="l">
              <a:spcBef>
                <a:spcPts val="0"/>
              </a:spcBef>
              <a:spcAft>
                <a:spcPts val="0"/>
              </a:spcAft>
              <a:buSzPts val="1400"/>
              <a:buChar char="-"/>
            </a:pPr>
            <a:r>
              <a:rPr lang="en"/>
              <a:t>Screen Reader Support</a:t>
            </a:r>
            <a:endParaRPr/>
          </a:p>
          <a:p>
            <a:pPr indent="-317500" lvl="0" marL="457200" rtl="0" algn="l">
              <a:spcBef>
                <a:spcPts val="0"/>
              </a:spcBef>
              <a:spcAft>
                <a:spcPts val="0"/>
              </a:spcAft>
              <a:buSzPts val="1400"/>
              <a:buChar char="-"/>
            </a:pPr>
            <a:r>
              <a:rPr lang="en"/>
              <a:t>Adjustable Font Sizes (for users with visual impairments)</a:t>
            </a:r>
            <a:endParaRPr/>
          </a:p>
          <a:p>
            <a:pPr indent="-317500" lvl="0" marL="457200" rtl="0" algn="l">
              <a:spcBef>
                <a:spcPts val="0"/>
              </a:spcBef>
              <a:spcAft>
                <a:spcPts val="0"/>
              </a:spcAft>
              <a:buSzPts val="1400"/>
              <a:buChar char="-"/>
            </a:pPr>
            <a:r>
              <a:rPr lang="en"/>
              <a:t>Color Contrast</a:t>
            </a:r>
            <a:endParaRPr/>
          </a:p>
          <a:p>
            <a:pPr indent="-317500" lvl="0" marL="457200" rtl="0" algn="l">
              <a:spcBef>
                <a:spcPts val="0"/>
              </a:spcBef>
              <a:spcAft>
                <a:spcPts val="0"/>
              </a:spcAft>
              <a:buSzPts val="1400"/>
              <a:buChar char="-"/>
            </a:pPr>
            <a:r>
              <a:rPr lang="en"/>
              <a:t>Closed Captioning</a:t>
            </a:r>
            <a:endParaRPr/>
          </a:p>
          <a:p>
            <a:pPr indent="-317500" lvl="0" marL="457200" rtl="0" algn="l">
              <a:spcBef>
                <a:spcPts val="0"/>
              </a:spcBef>
              <a:spcAft>
                <a:spcPts val="0"/>
              </a:spcAft>
              <a:buSzPts val="1400"/>
              <a:buChar char="-"/>
            </a:pPr>
            <a:r>
              <a:rPr lang="en"/>
              <a:t>Responsive Design (features work on various devices)</a:t>
            </a:r>
            <a:endParaRPr/>
          </a:p>
          <a:p>
            <a:pPr indent="-317500" lvl="0" marL="457200" rtl="0" algn="l">
              <a:spcBef>
                <a:spcPts val="0"/>
              </a:spcBef>
              <a:spcAft>
                <a:spcPts val="0"/>
              </a:spcAft>
              <a:buSzPts val="1400"/>
              <a:buChar char="●"/>
            </a:pPr>
            <a:r>
              <a:rPr lang="en"/>
              <a:t>GimKit</a:t>
            </a:r>
            <a:endParaRPr/>
          </a:p>
          <a:p>
            <a:pPr indent="-317500" lvl="0" marL="457200" rtl="0" algn="l">
              <a:spcBef>
                <a:spcPts val="0"/>
              </a:spcBef>
              <a:spcAft>
                <a:spcPts val="0"/>
              </a:spcAft>
              <a:buSzPts val="1400"/>
              <a:buChar char="-"/>
            </a:pPr>
            <a:r>
              <a:rPr lang="en"/>
              <a:t>Keyboard Navigation</a:t>
            </a:r>
            <a:endParaRPr/>
          </a:p>
          <a:p>
            <a:pPr indent="-317500" lvl="0" marL="457200" rtl="0" algn="l">
              <a:spcBef>
                <a:spcPts val="0"/>
              </a:spcBef>
              <a:spcAft>
                <a:spcPts val="0"/>
              </a:spcAft>
              <a:buSzPts val="1400"/>
              <a:buChar char="-"/>
            </a:pPr>
            <a:r>
              <a:rPr lang="en"/>
              <a:t>Color Customization</a:t>
            </a:r>
            <a:endParaRPr/>
          </a:p>
          <a:p>
            <a:pPr indent="-317500" lvl="0" marL="457200" rtl="0" algn="l">
              <a:spcBef>
                <a:spcPts val="0"/>
              </a:spcBef>
              <a:spcAft>
                <a:spcPts val="0"/>
              </a:spcAft>
              <a:buSzPts val="1400"/>
              <a:buChar char="-"/>
            </a:pPr>
            <a:r>
              <a:rPr lang="en"/>
              <a:t>Responsive Design</a:t>
            </a:r>
            <a:endParaRPr/>
          </a:p>
          <a:p>
            <a:pPr indent="-317500" lvl="0" marL="457200" rtl="0" algn="l">
              <a:spcBef>
                <a:spcPts val="0"/>
              </a:spcBef>
              <a:spcAft>
                <a:spcPts val="0"/>
              </a:spcAft>
              <a:buSzPts val="1400"/>
              <a:buChar char="-"/>
            </a:pPr>
            <a:r>
              <a:rPr lang="en">
                <a:solidFill>
                  <a:schemeClr val="dk1"/>
                </a:solidFill>
              </a:rPr>
              <a:t>Text-To-Speech (for users with visual impairments and reading difficulties)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8cdf6c3c8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8cdf6c3c8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Clr>
                <a:schemeClr val="dk1"/>
              </a:buClr>
              <a:buSzPts val="1100"/>
              <a:buFont typeface="Arial"/>
              <a:buNone/>
            </a:pPr>
            <a:r>
              <a:rPr lang="en">
                <a:solidFill>
                  <a:schemeClr val="dk1"/>
                </a:solidFill>
              </a:rPr>
              <a:t>Here, we will dissect the challenges faced both pre-mitigation and the strategic steps taken post-mitigation to fortify our educational platform.</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rPr b="1" lang="en">
                <a:solidFill>
                  <a:schemeClr val="dk1"/>
                </a:solidFill>
              </a:rPr>
              <a:t>Version Compatibility</a:t>
            </a:r>
            <a:endParaRPr b="1">
              <a:solidFill>
                <a:schemeClr val="dk1"/>
              </a:solidFill>
            </a:endParaRPr>
          </a:p>
          <a:p>
            <a:pPr indent="0" lvl="0" marL="0" rtl="0" algn="l">
              <a:lnSpc>
                <a:spcPct val="95000"/>
              </a:lnSpc>
              <a:spcBef>
                <a:spcPts val="1400"/>
              </a:spcBef>
              <a:spcAft>
                <a:spcPts val="0"/>
              </a:spcAft>
              <a:buClr>
                <a:schemeClr val="dk1"/>
              </a:buClr>
              <a:buSzPts val="1100"/>
              <a:buFont typeface="Arial"/>
              <a:buNone/>
            </a:pPr>
            <a:r>
              <a:rPr lang="en">
                <a:solidFill>
                  <a:schemeClr val="dk1"/>
                </a:solidFill>
              </a:rPr>
              <a:t>Pre-Mitigation:</a:t>
            </a:r>
            <a:endParaRPr>
              <a:solidFill>
                <a:schemeClr val="dk1"/>
              </a:solidFill>
            </a:endParaRPr>
          </a:p>
          <a:p>
            <a:pPr indent="-317500" lvl="0" marL="457200" rtl="0" algn="l">
              <a:lnSpc>
                <a:spcPct val="95000"/>
              </a:lnSpc>
              <a:spcBef>
                <a:spcPts val="1400"/>
              </a:spcBef>
              <a:spcAft>
                <a:spcPts val="0"/>
              </a:spcAft>
              <a:buClr>
                <a:schemeClr val="dk1"/>
              </a:buClr>
              <a:buSzPts val="1400"/>
              <a:buChar char="-"/>
            </a:pPr>
            <a:r>
              <a:rPr lang="en">
                <a:solidFill>
                  <a:schemeClr val="dk1"/>
                </a:solidFill>
              </a:rPr>
              <a:t>First on the list, we recognized that version compatibility issues held a medium impact on our software.</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The risk stemmed from the diversity in browser versions, potentially disrupting the user experience.</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For the experience, imagine users facing slow loading times or features not working as intended due to outdated compatibility.</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The likelihood was also medium, given the routine nature of browser updates, each carrying the potential to affect our application’s performance.</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Without careful maintenance and updates, the risk of these issues arising is significant.</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rPr lang="en">
                <a:solidFill>
                  <a:schemeClr val="dk1"/>
                </a:solidFill>
              </a:rPr>
              <a:t>Post-Mitigation:</a:t>
            </a:r>
            <a:endParaRPr>
              <a:solidFill>
                <a:schemeClr val="dk1"/>
              </a:solidFill>
            </a:endParaRPr>
          </a:p>
          <a:p>
            <a:pPr indent="-317500" lvl="0" marL="457200" rtl="0" algn="l">
              <a:lnSpc>
                <a:spcPct val="95000"/>
              </a:lnSpc>
              <a:spcBef>
                <a:spcPts val="1400"/>
              </a:spcBef>
              <a:spcAft>
                <a:spcPts val="0"/>
              </a:spcAft>
              <a:buClr>
                <a:schemeClr val="dk1"/>
              </a:buClr>
              <a:buSzPts val="1400"/>
              <a:buChar char="-"/>
            </a:pPr>
            <a:r>
              <a:rPr lang="en">
                <a:solidFill>
                  <a:schemeClr val="dk1"/>
                </a:solidFill>
              </a:rPr>
              <a:t>For Post-Mitigation, we’ve implemented a robust version control and testing process.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Regular compatibility checks with different browser versions are now standard procedure.</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Proactively identifying and addressing compatibility concerns has reduced the impact on the user experience.</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We’ve also established a responsive support system to swiftly address user concerns.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Our goal is simple: minimal disruption and user dissatisfaction, especially when those inevitable browser updates are released.</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rPr b="1" lang="en">
                <a:solidFill>
                  <a:schemeClr val="dk1"/>
                </a:solidFill>
              </a:rPr>
              <a:t>Third-Party Integrations</a:t>
            </a:r>
            <a:endParaRPr b="1">
              <a:solidFill>
                <a:schemeClr val="dk1"/>
              </a:solidFill>
            </a:endParaRPr>
          </a:p>
          <a:p>
            <a:pPr indent="0" lvl="0" marL="0" rtl="0" algn="l">
              <a:lnSpc>
                <a:spcPct val="95000"/>
              </a:lnSpc>
              <a:spcBef>
                <a:spcPts val="1400"/>
              </a:spcBef>
              <a:spcAft>
                <a:spcPts val="0"/>
              </a:spcAft>
              <a:buClr>
                <a:schemeClr val="dk1"/>
              </a:buClr>
              <a:buSzPts val="1100"/>
              <a:buFont typeface="Arial"/>
              <a:buNone/>
            </a:pPr>
            <a:r>
              <a:rPr lang="en">
                <a:solidFill>
                  <a:schemeClr val="dk1"/>
                </a:solidFill>
              </a:rPr>
              <a:t>Pre-Mitigation:</a:t>
            </a:r>
            <a:endParaRPr>
              <a:solidFill>
                <a:schemeClr val="dk1"/>
              </a:solidFill>
            </a:endParaRPr>
          </a:p>
          <a:p>
            <a:pPr indent="-317500" lvl="0" marL="457200" rtl="0" algn="l">
              <a:lnSpc>
                <a:spcPct val="95000"/>
              </a:lnSpc>
              <a:spcBef>
                <a:spcPts val="1400"/>
              </a:spcBef>
              <a:spcAft>
                <a:spcPts val="0"/>
              </a:spcAft>
              <a:buClr>
                <a:schemeClr val="dk1"/>
              </a:buClr>
              <a:buSzPts val="1400"/>
              <a:buChar char="-"/>
            </a:pPr>
            <a:r>
              <a:rPr lang="en">
                <a:solidFill>
                  <a:schemeClr val="dk1"/>
                </a:solidFill>
              </a:rPr>
              <a:t>Moving on to another critical area - the risk associated with third-party integrations.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Our assessment revealed a high pre-mitigation impact.</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Issues with external services or APIs could significantly disrupt our application’s functionality.</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The likelihood, though low, hinged on the selection and testing of third-party tools or APIs.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Hasty or poorly-tested integrations could increase the likelihood of problems, posing a potential threat.</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rPr lang="en">
                <a:solidFill>
                  <a:schemeClr val="dk1"/>
                </a:solidFill>
              </a:rPr>
              <a:t>Post-Mitigation</a:t>
            </a:r>
            <a:endParaRPr>
              <a:solidFill>
                <a:schemeClr val="dk1"/>
              </a:solidFill>
            </a:endParaRPr>
          </a:p>
          <a:p>
            <a:pPr indent="-317500" lvl="0" marL="457200" rtl="0" algn="l">
              <a:lnSpc>
                <a:spcPct val="95000"/>
              </a:lnSpc>
              <a:spcBef>
                <a:spcPts val="1400"/>
              </a:spcBef>
              <a:spcAft>
                <a:spcPts val="0"/>
              </a:spcAft>
              <a:buClr>
                <a:schemeClr val="dk1"/>
              </a:buClr>
              <a:buSzPts val="1400"/>
              <a:buChar char="-"/>
            </a:pPr>
            <a:r>
              <a:rPr lang="en">
                <a:solidFill>
                  <a:schemeClr val="dk1"/>
                </a:solidFill>
              </a:rPr>
              <a:t>So, our post-mitigation strategy is to perform thorough research and testing before integrating any external services.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This involves a comprehensive testing process for third-party tools to ensure reliability and suitability for our software.</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By doing so, we’ve effectively reduced the impact of integration issues on our application’s functionality.</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Regular audits and monitoring of our integrated services are now in place, ensuring a high level of reliability remains our top priority.</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rPr b="1" lang="en">
                <a:solidFill>
                  <a:schemeClr val="dk1"/>
                </a:solidFill>
              </a:rPr>
              <a:t>Data Backup and Recovery</a:t>
            </a:r>
            <a:endParaRPr b="1">
              <a:solidFill>
                <a:schemeClr val="dk1"/>
              </a:solidFill>
            </a:endParaRPr>
          </a:p>
          <a:p>
            <a:pPr indent="0" lvl="0" marL="0" rtl="0" algn="l">
              <a:lnSpc>
                <a:spcPct val="95000"/>
              </a:lnSpc>
              <a:spcBef>
                <a:spcPts val="1400"/>
              </a:spcBef>
              <a:spcAft>
                <a:spcPts val="0"/>
              </a:spcAft>
              <a:buClr>
                <a:schemeClr val="dk1"/>
              </a:buClr>
              <a:buSzPts val="1100"/>
              <a:buFont typeface="Arial"/>
              <a:buNone/>
            </a:pPr>
            <a:r>
              <a:rPr lang="en">
                <a:solidFill>
                  <a:schemeClr val="dk1"/>
                </a:solidFill>
              </a:rPr>
              <a:t>Pre-Mitigation</a:t>
            </a:r>
            <a:endParaRPr>
              <a:solidFill>
                <a:schemeClr val="dk1"/>
              </a:solidFill>
            </a:endParaRPr>
          </a:p>
          <a:p>
            <a:pPr indent="-317500" lvl="0" marL="457200" rtl="0" algn="l">
              <a:lnSpc>
                <a:spcPct val="95000"/>
              </a:lnSpc>
              <a:spcBef>
                <a:spcPts val="1400"/>
              </a:spcBef>
              <a:spcAft>
                <a:spcPts val="0"/>
              </a:spcAft>
              <a:buClr>
                <a:schemeClr val="dk1"/>
              </a:buClr>
              <a:buSzPts val="1400"/>
              <a:buChar char="-"/>
            </a:pPr>
            <a:r>
              <a:rPr lang="en">
                <a:solidFill>
                  <a:schemeClr val="dk1"/>
                </a:solidFill>
              </a:rPr>
              <a:t>Lastly, let’s explore the risk of data loss and system failure.</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Pre-mitigation, we recognized this risk as the highest impact.</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System failure can lead to extended downtime, disrupting user access and causing a loss of trust.</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The likelihood, although medium, underscored the importance of regular backup and recovery procedures.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Without these measures, the risk of data loss ir system failure remained moderately likely.</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rPr lang="en">
                <a:solidFill>
                  <a:schemeClr val="dk1"/>
                </a:solidFill>
              </a:rPr>
              <a:t>Post-Mitigation.</a:t>
            </a:r>
            <a:endParaRPr>
              <a:solidFill>
                <a:schemeClr val="dk1"/>
              </a:solidFill>
            </a:endParaRPr>
          </a:p>
          <a:p>
            <a:pPr indent="-317500" lvl="0" marL="457200" rtl="0" algn="l">
              <a:lnSpc>
                <a:spcPct val="95000"/>
              </a:lnSpc>
              <a:spcBef>
                <a:spcPts val="1400"/>
              </a:spcBef>
              <a:spcAft>
                <a:spcPts val="0"/>
              </a:spcAft>
              <a:buClr>
                <a:schemeClr val="dk1"/>
              </a:buClr>
              <a:buSzPts val="1400"/>
              <a:buChar char="-"/>
            </a:pPr>
            <a:r>
              <a:rPr lang="en">
                <a:solidFill>
                  <a:schemeClr val="dk1"/>
                </a:solidFill>
              </a:rPr>
              <a:t>To tackle this, we’ve implemented a robust backup and recovery system.</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Regular and automated backups ensure that critical user data, such as personal addresses and passwords, is protected and can be swiftly restored in the event of a data loss or system failure.</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This reduces the impact on users and mitigates potential trust loss.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System health monitoring and maintenance, including regular checks and data integrity assessment, further help identify and address issues before they escalate.</a:t>
            </a:r>
            <a:endParaRPr>
              <a:solidFill>
                <a:schemeClr val="dk1"/>
              </a:solidFill>
            </a:endParaRPr>
          </a:p>
          <a:p>
            <a:pPr indent="0" lvl="0" marL="0" rtl="0" algn="l">
              <a:lnSpc>
                <a:spcPct val="95000"/>
              </a:lnSpc>
              <a:spcBef>
                <a:spcPts val="1400"/>
              </a:spcBef>
              <a:spcAft>
                <a:spcPts val="0"/>
              </a:spcAft>
              <a:buNone/>
            </a:pPr>
            <a:r>
              <a:rPr b="1" lang="en">
                <a:solidFill>
                  <a:schemeClr val="dk1"/>
                </a:solidFill>
              </a:rPr>
              <a:t>I’ll hand it over to Nolan to discuss the customer and security risks.</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8cdf6c3c8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8cdf6c3c8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Clr>
                <a:schemeClr val="dk1"/>
              </a:buClr>
              <a:buSzPts val="1100"/>
              <a:buFont typeface="Arial"/>
              <a:buNone/>
            </a:pPr>
            <a:r>
              <a:rPr lang="en">
                <a:solidFill>
                  <a:schemeClr val="dk1"/>
                </a:solidFill>
              </a:rPr>
              <a:t>Three risks that pertain to customers include user proficiency, user engagement, and user feedback. </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rPr lang="en">
                <a:solidFill>
                  <a:schemeClr val="dk1"/>
                </a:solidFill>
              </a:rPr>
              <a:t>We recognized that users who aren't proficient enough with computers may avoid using our product.</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rPr lang="en">
                <a:solidFill>
                  <a:schemeClr val="dk1"/>
                </a:solidFill>
              </a:rPr>
              <a:t>User proficiency was categorized as a high impact risk with users completely disengaging with the product.</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rPr lang="en">
                <a:solidFill>
                  <a:schemeClr val="dk1"/>
                </a:solidFill>
              </a:rPr>
              <a:t>To alleviate this, we decided to introduce optional tutorials to help lower the bar of entry to new users.</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rPr lang="en">
                <a:solidFill>
                  <a:schemeClr val="dk1"/>
                </a:solidFill>
              </a:rPr>
              <a:t>This mitigation lowers the likelihood of users leaving due to possible user </a:t>
            </a:r>
            <a:r>
              <a:rPr lang="en">
                <a:solidFill>
                  <a:schemeClr val="dk1"/>
                </a:solidFill>
              </a:rPr>
              <a:t>limitations</a:t>
            </a:r>
            <a:r>
              <a:rPr lang="en">
                <a:solidFill>
                  <a:schemeClr val="dk1"/>
                </a:solidFill>
              </a:rPr>
              <a:t>.</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rPr lang="en">
                <a:solidFill>
                  <a:schemeClr val="dk1"/>
                </a:solidFill>
              </a:rPr>
              <a:t>We noticed that user engagement tends to decrease over time. We assessed that the impact is the same as</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rPr lang="en">
                <a:solidFill>
                  <a:schemeClr val="dk1"/>
                </a:solidFill>
              </a:rPr>
              <a:t>user proficiency, with a higher likelihood since more users are likely to encounter this issue.  To help reduce the lack of engagement, we</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rPr lang="en">
                <a:solidFill>
                  <a:schemeClr val="dk1"/>
                </a:solidFill>
              </a:rPr>
              <a:t>decided to introduce progress tracking on our games.  Along with regularly scheduled content updates, our product</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rPr lang="en">
                <a:solidFill>
                  <a:schemeClr val="dk1"/>
                </a:solidFill>
              </a:rPr>
              <a:t>encourages users to return and continue their progress on current and new games.</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rPr lang="en">
                <a:solidFill>
                  <a:schemeClr val="dk1"/>
                </a:solidFill>
              </a:rPr>
              <a:t>With that said, we need to be able to examine user response to our product, </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rPr lang="en">
                <a:solidFill>
                  <a:schemeClr val="dk1"/>
                </a:solidFill>
              </a:rPr>
              <a:t>in the event one of our features isn't working quite as intended.  Users may get caught up on a game or other</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rPr lang="en">
                <a:solidFill>
                  <a:schemeClr val="dk1"/>
                </a:solidFill>
              </a:rPr>
              <a:t>resource and choose to stop using our product if it becomes too difficult.  Placing this risk at a medium impact</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rPr lang="en">
                <a:solidFill>
                  <a:schemeClr val="dk1"/>
                </a:solidFill>
              </a:rPr>
              <a:t>and likelihood, we decided to introduce feedback mechanisms to allow users to give feedback after attempting a game.</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rPr lang="en">
                <a:solidFill>
                  <a:schemeClr val="dk1"/>
                </a:solidFill>
              </a:rPr>
              <a:t>This helps to lower the chances of users leaving after a difficult game, and gives us a chance to fix any issues in production.</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t/>
            </a:r>
            <a:endParaRPr>
              <a:solidFill>
                <a:schemeClr val="dk1"/>
              </a:solidFill>
            </a:endParaRPr>
          </a:p>
          <a:p>
            <a:pPr indent="0" lvl="0" marL="0" rtl="0" algn="l">
              <a:lnSpc>
                <a:spcPct val="95000"/>
              </a:lnSpc>
              <a:spcBef>
                <a:spcPts val="1400"/>
              </a:spcBef>
              <a:spcAft>
                <a:spcPts val="0"/>
              </a:spcAft>
              <a:buClr>
                <a:schemeClr val="dk1"/>
              </a:buClr>
              <a:buSzPts val="1100"/>
              <a:buFont typeface="Arial"/>
              <a:buNone/>
            </a:pPr>
            <a:r>
              <a:rPr lang="en">
                <a:solidFill>
                  <a:schemeClr val="dk1"/>
                </a:solidFill>
              </a:rPr>
              <a:t>Let's continue on to the security risks.</a:t>
            </a:r>
            <a:endParaRPr>
              <a:solidFill>
                <a:schemeClr val="dk1"/>
              </a:solidFill>
            </a:endParaRPr>
          </a:p>
          <a:p>
            <a:pPr indent="0" lvl="0" marL="0" rtl="0" algn="l">
              <a:lnSpc>
                <a:spcPct val="95000"/>
              </a:lnSpc>
              <a:spcBef>
                <a:spcPts val="140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8cdf6c3c8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8cdf6c3c8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95000"/>
              </a:lnSpc>
              <a:spcBef>
                <a:spcPts val="1400"/>
              </a:spcBef>
              <a:spcAft>
                <a:spcPts val="0"/>
              </a:spcAft>
              <a:buClr>
                <a:schemeClr val="dk1"/>
              </a:buClr>
              <a:buSzPts val="1100"/>
              <a:buFont typeface="Arial"/>
              <a:buNone/>
            </a:pPr>
            <a:r>
              <a:rPr lang="en">
                <a:solidFill>
                  <a:schemeClr val="dk1"/>
                </a:solidFill>
              </a:rPr>
              <a:t>On the topic of collecting feedback, users may feel concerned about the data we collect for our games.</a:t>
            </a:r>
            <a:endParaRPr>
              <a:solidFill>
                <a:schemeClr val="dk1"/>
              </a:solidFill>
            </a:endParaRPr>
          </a:p>
          <a:p>
            <a:pPr indent="0" lvl="0" marL="457200" rtl="0" algn="l">
              <a:lnSpc>
                <a:spcPct val="95000"/>
              </a:lnSpc>
              <a:spcBef>
                <a:spcPts val="1400"/>
              </a:spcBef>
              <a:spcAft>
                <a:spcPts val="0"/>
              </a:spcAft>
              <a:buClr>
                <a:schemeClr val="dk1"/>
              </a:buClr>
              <a:buSzPts val="1100"/>
              <a:buFont typeface="Arial"/>
              <a:buNone/>
            </a:pPr>
            <a:r>
              <a:rPr lang="en">
                <a:solidFill>
                  <a:schemeClr val="dk1"/>
                </a:solidFill>
              </a:rPr>
              <a:t>Placing this at a medium likelihood and impact, we decided to display to users what data we collect,</a:t>
            </a:r>
            <a:endParaRPr>
              <a:solidFill>
                <a:schemeClr val="dk1"/>
              </a:solidFill>
            </a:endParaRPr>
          </a:p>
          <a:p>
            <a:pPr indent="0" lvl="0" marL="457200" rtl="0" algn="l">
              <a:lnSpc>
                <a:spcPct val="95000"/>
              </a:lnSpc>
              <a:spcBef>
                <a:spcPts val="1400"/>
              </a:spcBef>
              <a:spcAft>
                <a:spcPts val="0"/>
              </a:spcAft>
              <a:buClr>
                <a:schemeClr val="dk1"/>
              </a:buClr>
              <a:buSzPts val="1100"/>
              <a:buFont typeface="Arial"/>
              <a:buNone/>
            </a:pPr>
            <a:r>
              <a:rPr lang="en">
                <a:solidFill>
                  <a:schemeClr val="dk1"/>
                </a:solidFill>
              </a:rPr>
              <a:t>and how it helps us develop or improve our product.  This significantly lowers the likelihood and impact of the risk.</a:t>
            </a:r>
            <a:endParaRPr>
              <a:solidFill>
                <a:schemeClr val="dk1"/>
              </a:solidFill>
            </a:endParaRPr>
          </a:p>
          <a:p>
            <a:pPr indent="0" lvl="0" marL="457200" rtl="0" algn="l">
              <a:lnSpc>
                <a:spcPct val="95000"/>
              </a:lnSpc>
              <a:spcBef>
                <a:spcPts val="1400"/>
              </a:spcBef>
              <a:spcAft>
                <a:spcPts val="0"/>
              </a:spcAft>
              <a:buClr>
                <a:schemeClr val="dk1"/>
              </a:buClr>
              <a:buSzPts val="1100"/>
              <a:buFont typeface="Arial"/>
              <a:buNone/>
            </a:pPr>
            <a:r>
              <a:rPr lang="en">
                <a:solidFill>
                  <a:schemeClr val="dk1"/>
                </a:solidFill>
              </a:rPr>
              <a:t>We also intend to follow any data collection regulations necessary to keep user data safe. // if questioned about a data protection regulation, mention the california consumer privacy act</a:t>
            </a:r>
            <a:endParaRPr>
              <a:solidFill>
                <a:schemeClr val="dk1"/>
              </a:solidFill>
            </a:endParaRPr>
          </a:p>
          <a:p>
            <a:pPr indent="0" lvl="0" marL="457200" rtl="0" algn="l">
              <a:lnSpc>
                <a:spcPct val="95000"/>
              </a:lnSpc>
              <a:spcBef>
                <a:spcPts val="1400"/>
              </a:spcBef>
              <a:spcAft>
                <a:spcPts val="0"/>
              </a:spcAft>
              <a:buClr>
                <a:schemeClr val="dk1"/>
              </a:buClr>
              <a:buSzPts val="1100"/>
              <a:buFont typeface="Arial"/>
              <a:buNone/>
            </a:pPr>
            <a:r>
              <a:rPr lang="en">
                <a:solidFill>
                  <a:schemeClr val="dk1"/>
                </a:solidFill>
              </a:rPr>
              <a:t>Account security is a major concern of ours, placing it at high likelihood and a high impact of user accounts being breached.</a:t>
            </a:r>
            <a:endParaRPr>
              <a:solidFill>
                <a:schemeClr val="dk1"/>
              </a:solidFill>
            </a:endParaRPr>
          </a:p>
          <a:p>
            <a:pPr indent="0" lvl="0" marL="457200" rtl="0" algn="l">
              <a:lnSpc>
                <a:spcPct val="95000"/>
              </a:lnSpc>
              <a:spcBef>
                <a:spcPts val="1400"/>
              </a:spcBef>
              <a:spcAft>
                <a:spcPts val="0"/>
              </a:spcAft>
              <a:buClr>
                <a:schemeClr val="dk1"/>
              </a:buClr>
              <a:buSzPts val="1100"/>
              <a:buFont typeface="Arial"/>
              <a:buNone/>
            </a:pPr>
            <a:r>
              <a:rPr lang="en">
                <a:solidFill>
                  <a:schemeClr val="dk1"/>
                </a:solidFill>
              </a:rPr>
              <a:t>With such a high likelihood, we decided that having strong password policies and a two-factor authorization was a must.</a:t>
            </a:r>
            <a:endParaRPr>
              <a:solidFill>
                <a:schemeClr val="dk1"/>
              </a:solidFill>
            </a:endParaRPr>
          </a:p>
          <a:p>
            <a:pPr indent="0" lvl="0" marL="457200" rtl="0" algn="l">
              <a:lnSpc>
                <a:spcPct val="95000"/>
              </a:lnSpc>
              <a:spcBef>
                <a:spcPts val="1400"/>
              </a:spcBef>
              <a:spcAft>
                <a:spcPts val="0"/>
              </a:spcAft>
              <a:buClr>
                <a:schemeClr val="dk1"/>
              </a:buClr>
              <a:buSzPts val="1100"/>
              <a:buFont typeface="Arial"/>
              <a:buNone/>
            </a:pPr>
            <a:r>
              <a:rPr lang="en">
                <a:solidFill>
                  <a:schemeClr val="dk1"/>
                </a:solidFill>
              </a:rPr>
              <a:t>With our solution, we find that strong password policies significantly mitigate the likelihood of the risk,</a:t>
            </a:r>
            <a:endParaRPr>
              <a:solidFill>
                <a:schemeClr val="dk1"/>
              </a:solidFill>
            </a:endParaRPr>
          </a:p>
          <a:p>
            <a:pPr indent="0" lvl="0" marL="457200" rtl="0" algn="l">
              <a:lnSpc>
                <a:spcPct val="95000"/>
              </a:lnSpc>
              <a:spcBef>
                <a:spcPts val="1400"/>
              </a:spcBef>
              <a:spcAft>
                <a:spcPts val="0"/>
              </a:spcAft>
              <a:buClr>
                <a:schemeClr val="dk1"/>
              </a:buClr>
              <a:buSzPts val="1100"/>
              <a:buFont typeface="Arial"/>
              <a:buNone/>
            </a:pPr>
            <a:r>
              <a:rPr lang="en">
                <a:solidFill>
                  <a:schemeClr val="dk1"/>
                </a:solidFill>
              </a:rPr>
              <a:t>with two factor authorization mitigating the risk of account breaches, the risk is significantly reduced.</a:t>
            </a:r>
            <a:endParaRPr>
              <a:solidFill>
                <a:schemeClr val="dk1"/>
              </a:solidFill>
            </a:endParaRPr>
          </a:p>
          <a:p>
            <a:pPr indent="0" lvl="0" marL="457200" rtl="0" algn="l">
              <a:lnSpc>
                <a:spcPct val="95000"/>
              </a:lnSpc>
              <a:spcBef>
                <a:spcPts val="1400"/>
              </a:spcBef>
              <a:spcAft>
                <a:spcPts val="0"/>
              </a:spcAft>
              <a:buClr>
                <a:schemeClr val="dk1"/>
              </a:buClr>
              <a:buSzPts val="1100"/>
              <a:buFont typeface="Arial"/>
              <a:buNone/>
            </a:pPr>
            <a:r>
              <a:rPr lang="en">
                <a:solidFill>
                  <a:schemeClr val="dk1"/>
                </a:solidFill>
              </a:rPr>
              <a:t>And finally, as new exploits are discovered, we need to be prepared to handle this very high impact issue.</a:t>
            </a:r>
            <a:endParaRPr>
              <a:solidFill>
                <a:schemeClr val="dk1"/>
              </a:solidFill>
            </a:endParaRPr>
          </a:p>
          <a:p>
            <a:pPr indent="0" lvl="0" marL="457200" rtl="0" algn="l">
              <a:lnSpc>
                <a:spcPct val="95000"/>
              </a:lnSpc>
              <a:spcBef>
                <a:spcPts val="1400"/>
              </a:spcBef>
              <a:spcAft>
                <a:spcPts val="0"/>
              </a:spcAft>
              <a:buClr>
                <a:schemeClr val="dk1"/>
              </a:buClr>
              <a:buSzPts val="1100"/>
              <a:buFont typeface="Arial"/>
              <a:buNone/>
            </a:pPr>
            <a:r>
              <a:rPr lang="en">
                <a:solidFill>
                  <a:schemeClr val="dk1"/>
                </a:solidFill>
              </a:rPr>
              <a:t>Our mitigation for this is to develop a regular schedule for our team to take time and research </a:t>
            </a:r>
            <a:endParaRPr>
              <a:solidFill>
                <a:schemeClr val="dk1"/>
              </a:solidFill>
            </a:endParaRPr>
          </a:p>
          <a:p>
            <a:pPr indent="0" lvl="0" marL="457200" rtl="0" algn="l">
              <a:lnSpc>
                <a:spcPct val="95000"/>
              </a:lnSpc>
              <a:spcBef>
                <a:spcPts val="1400"/>
              </a:spcBef>
              <a:spcAft>
                <a:spcPts val="0"/>
              </a:spcAft>
              <a:buClr>
                <a:schemeClr val="dk1"/>
              </a:buClr>
              <a:buSzPts val="1100"/>
              <a:buFont typeface="Arial"/>
              <a:buNone/>
            </a:pPr>
            <a:r>
              <a:rPr lang="en">
                <a:solidFill>
                  <a:schemeClr val="dk1"/>
                </a:solidFill>
              </a:rPr>
              <a:t>exploits that could affect our systems.  Following a good schedule for fixing vulnerabilities, this</a:t>
            </a:r>
            <a:endParaRPr>
              <a:solidFill>
                <a:schemeClr val="dk1"/>
              </a:solidFill>
            </a:endParaRPr>
          </a:p>
          <a:p>
            <a:pPr indent="0" lvl="0" marL="457200" rtl="0" algn="l">
              <a:lnSpc>
                <a:spcPct val="95000"/>
              </a:lnSpc>
              <a:spcBef>
                <a:spcPts val="1400"/>
              </a:spcBef>
              <a:spcAft>
                <a:spcPts val="0"/>
              </a:spcAft>
              <a:buClr>
                <a:schemeClr val="dk1"/>
              </a:buClr>
              <a:buSzPts val="1100"/>
              <a:buFont typeface="Arial"/>
              <a:buNone/>
            </a:pPr>
            <a:r>
              <a:rPr lang="en">
                <a:solidFill>
                  <a:schemeClr val="dk1"/>
                </a:solidFill>
              </a:rPr>
              <a:t>significantly lowers the likelihood and risk of these exploits.</a:t>
            </a:r>
            <a:endParaRPr>
              <a:solidFill>
                <a:schemeClr val="dk1"/>
              </a:solidFill>
            </a:endParaRPr>
          </a:p>
          <a:p>
            <a:pPr indent="0" lvl="0" marL="457200" rtl="0" algn="l">
              <a:lnSpc>
                <a:spcPct val="95000"/>
              </a:lnSpc>
              <a:spcBef>
                <a:spcPts val="1400"/>
              </a:spcBef>
              <a:spcAft>
                <a:spcPts val="0"/>
              </a:spcAft>
              <a:buClr>
                <a:schemeClr val="dk1"/>
              </a:buClr>
              <a:buSzPts val="1100"/>
              <a:buFont typeface="Arial"/>
              <a:buNone/>
            </a:pPr>
            <a:r>
              <a:t/>
            </a:r>
            <a:endParaRPr>
              <a:solidFill>
                <a:schemeClr val="dk1"/>
              </a:solidFill>
            </a:endParaRPr>
          </a:p>
          <a:p>
            <a:pPr indent="0" lvl="0" marL="457200" rtl="0" algn="l">
              <a:lnSpc>
                <a:spcPct val="95000"/>
              </a:lnSpc>
              <a:spcBef>
                <a:spcPts val="1400"/>
              </a:spcBef>
              <a:spcAft>
                <a:spcPts val="0"/>
              </a:spcAft>
              <a:buClr>
                <a:schemeClr val="dk1"/>
              </a:buClr>
              <a:buSzPts val="1100"/>
              <a:buFont typeface="Arial"/>
              <a:buNone/>
            </a:pPr>
            <a:r>
              <a:rPr lang="en">
                <a:solidFill>
                  <a:schemeClr val="dk1"/>
                </a:solidFill>
              </a:rPr>
              <a:t>I will now pass the presentation off to Emily</a:t>
            </a:r>
            <a:endParaRPr>
              <a:solidFill>
                <a:schemeClr val="dk1"/>
              </a:solidFill>
            </a:endParaRPr>
          </a:p>
          <a:p>
            <a:pPr indent="0" lvl="0" marL="457200" rtl="0" algn="l">
              <a:lnSpc>
                <a:spcPct val="95000"/>
              </a:lnSpc>
              <a:spcBef>
                <a:spcPts val="1400"/>
              </a:spcBef>
              <a:spcAft>
                <a:spcPts val="0"/>
              </a:spcAft>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8097b7872d_1_125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g28097b7872d_1_12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rPr>
              <a:t>Users will interact with Reason.io through Desktop and Tablet browsers. The website's frontend will be developed using HTML5, CSS 3, and React for dynamic elements. The primary component of our site is the collection of games. These will be developed using Godot, with C# and GDScript as our languages. Any real-time features such as leaderboards will be implemented with Websocket. Websocket will be connected to a Node.js web server, and any leaderboard data or data for signed-up users will be stored in a PostgreSQL database. We haven’t finalized a hosting service yet, but both HostGator and webhost are services we would consider for the scope of the real world product. </a:t>
            </a:r>
            <a:r>
              <a:rPr b="1" lang="en">
                <a:solidFill>
                  <a:schemeClr val="dk1"/>
                </a:solidFill>
              </a:rPr>
              <a:t>Now Nolan will discuss the work breakdown structure.</a:t>
            </a:r>
            <a:endParaRPr b="1">
              <a:solidFill>
                <a:schemeClr val="dk1"/>
              </a:solidFill>
            </a:endParaRPr>
          </a:p>
          <a:p>
            <a:pPr indent="0" lvl="0" marL="0" rtl="0" algn="l">
              <a:spcBef>
                <a:spcPts val="0"/>
              </a:spcBef>
              <a:spcAft>
                <a:spcPts val="0"/>
              </a:spcAft>
              <a:buNone/>
            </a:pPr>
            <a:r>
              <a:t/>
            </a:r>
            <a:endParaRPr/>
          </a:p>
        </p:txBody>
      </p:sp>
      <p:sp>
        <p:nvSpPr>
          <p:cNvPr id="510" name="Google Shape;510;g28097b7872d_1_12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62e3cbd5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62e3cbd5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We envision a future where critical reasoning, specifically logical fallacy identification, becomes a second nature skill, starting from the </a:t>
            </a:r>
            <a:r>
              <a:rPr lang="en"/>
              <a:t>earliest</a:t>
            </a:r>
            <a:r>
              <a:rPr lang="en"/>
              <a:t> years of education.</a:t>
            </a:r>
            <a:endParaRPr/>
          </a:p>
          <a:p>
            <a:pPr indent="-317500" lvl="0" marL="457200" rtl="0" algn="l">
              <a:spcBef>
                <a:spcPts val="0"/>
              </a:spcBef>
              <a:spcAft>
                <a:spcPts val="0"/>
              </a:spcAft>
              <a:buSzPts val="1400"/>
              <a:buChar char="●"/>
            </a:pPr>
            <a:r>
              <a:rPr lang="en"/>
              <a:t>Our product is a game-based learning website that provides logical fallacy education through engaging video games where logical fallacies are personified as fun characters, and through game difficulties that are curated for every grade level.</a:t>
            </a:r>
            <a:endParaRPr/>
          </a:p>
          <a:p>
            <a:pPr indent="-317500" lvl="0" marL="457200" rtl="0" algn="l">
              <a:spcBef>
                <a:spcPts val="0"/>
              </a:spcBef>
              <a:spcAft>
                <a:spcPts val="0"/>
              </a:spcAft>
              <a:buSzPts val="1400"/>
              <a:buChar char="●"/>
            </a:pPr>
            <a:r>
              <a:rPr lang="en"/>
              <a:t>We want to create a world where children and adults alike can learn to recognize flawed reasoning not as a chore, but as a </a:t>
            </a:r>
            <a:r>
              <a:rPr lang="en"/>
              <a:t>pastime.</a:t>
            </a:r>
            <a:r>
              <a:rPr lang="en"/>
              <a:t> </a:t>
            </a:r>
            <a:endParaRPr/>
          </a:p>
          <a:p>
            <a:pPr indent="-317500" lvl="0" marL="457200" rtl="0" algn="l">
              <a:spcBef>
                <a:spcPts val="0"/>
              </a:spcBef>
              <a:spcAft>
                <a:spcPts val="0"/>
              </a:spcAft>
              <a:buSzPts val="1400"/>
              <a:buChar char="●"/>
            </a:pPr>
            <a:r>
              <a:rPr lang="en"/>
              <a:t>ReasonED aims to transform logical fallacy education for students and educators by making it fun, accessible, and a </a:t>
            </a:r>
            <a:r>
              <a:rPr lang="en"/>
              <a:t>lifelong</a:t>
            </a:r>
            <a:r>
              <a:rPr lang="en"/>
              <a:t> habit.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a398114e7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a398114e7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is our current work breakdown structure.  I would like to note that at this time the colors are mostly eye candy,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I will note the significance as I go over 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 the left, we have the user interface.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user interface includes the menus for our registration and login pages, as well as other menus like the games and setting menus.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color blue is used to signify that this is a part the user interacts with.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algorithms category includes features like our planned games and other use features like accessibility.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Emily will cover these more in an upcoming slide.  I colored the algorithm category yellow here, like the box indicating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product, Reasoned.io.  This is because the algorithms make up the meat and bones of our project, and it is what users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interact with the most.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the database category, we list what we need to store, like data for user accounts, backups,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user progress data for example.  This is colored blue like the user interface, as this is something the user interacts with.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Users utilize the user interface, users update their data as they use our product.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Alysha will cover this category in more detail shortly.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last category is testing, this is colored red to signify that this is separate from the rest of our product,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testing being exclusively for developers, and have no involvement with the user.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transition to the user interface structure.</a:t>
            </a:r>
            <a:endParaRPr>
              <a:solidFill>
                <a:schemeClr val="dk1"/>
              </a:solidFill>
            </a:endParaRPr>
          </a:p>
          <a:p>
            <a:pPr indent="0" lvl="0" marL="0" rtl="0" algn="l">
              <a:lnSpc>
                <a:spcPct val="95000"/>
              </a:lnSpc>
              <a:spcBef>
                <a:spcPts val="1400"/>
              </a:spcBef>
              <a:spcAft>
                <a:spcPts val="0"/>
              </a:spcAft>
              <a:buNone/>
            </a:pPr>
            <a:r>
              <a:t/>
            </a:r>
            <a:endParaRPr sz="1000">
              <a:latin typeface="Lexend"/>
              <a:ea typeface="Lexend"/>
              <a:cs typeface="Lexend"/>
              <a:sym typeface="Lexen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a398114e7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a398114e7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we can see the structure for our user interface. </a:t>
            </a:r>
            <a:endParaRPr>
              <a:solidFill>
                <a:schemeClr val="dk1"/>
              </a:solidFill>
            </a:endParaRPr>
          </a:p>
          <a:p>
            <a:pPr indent="0" lvl="0" marL="0" rtl="0" algn="l">
              <a:spcBef>
                <a:spcPts val="0"/>
              </a:spcBef>
              <a:spcAft>
                <a:spcPts val="0"/>
              </a:spcAft>
              <a:buNone/>
            </a:pPr>
            <a:r>
              <a:rPr lang="en">
                <a:solidFill>
                  <a:schemeClr val="dk1"/>
                </a:solidFill>
              </a:rPr>
              <a:t>The color yellow signifies the main process that users need to follow to use our product.</a:t>
            </a:r>
            <a:endParaRPr>
              <a:solidFill>
                <a:schemeClr val="dk1"/>
              </a:solidFill>
            </a:endParaRPr>
          </a:p>
          <a:p>
            <a:pPr indent="0" lvl="0" marL="0" rtl="0" algn="l">
              <a:spcBef>
                <a:spcPts val="0"/>
              </a:spcBef>
              <a:spcAft>
                <a:spcPts val="0"/>
              </a:spcAft>
              <a:buNone/>
            </a:pPr>
            <a:r>
              <a:rPr lang="en">
                <a:solidFill>
                  <a:schemeClr val="dk1"/>
                </a:solidFill>
              </a:rPr>
              <a:t> Currently, the user starts the process</a:t>
            </a:r>
            <a:endParaRPr>
              <a:solidFill>
                <a:schemeClr val="dk1"/>
              </a:solidFill>
            </a:endParaRPr>
          </a:p>
          <a:p>
            <a:pPr indent="0" lvl="0" marL="0" rtl="0" algn="l">
              <a:spcBef>
                <a:spcPts val="0"/>
              </a:spcBef>
              <a:spcAft>
                <a:spcPts val="0"/>
              </a:spcAft>
              <a:buNone/>
            </a:pPr>
            <a:r>
              <a:rPr lang="en">
                <a:solidFill>
                  <a:schemeClr val="dk1"/>
                </a:solidFill>
              </a:rPr>
              <a:t>with logging in.  If they're not logged in, they will transition to the registration page. </a:t>
            </a:r>
            <a:endParaRPr>
              <a:solidFill>
                <a:schemeClr val="dk1"/>
              </a:solidFill>
            </a:endParaRPr>
          </a:p>
          <a:p>
            <a:pPr indent="0" lvl="0" marL="0" rtl="0" algn="l">
              <a:spcBef>
                <a:spcPts val="0"/>
              </a:spcBef>
              <a:spcAft>
                <a:spcPts val="0"/>
              </a:spcAft>
              <a:buNone/>
            </a:pPr>
            <a:r>
              <a:rPr lang="en">
                <a:solidFill>
                  <a:schemeClr val="dk1"/>
                </a:solidFill>
              </a:rPr>
              <a:t>Red is used here to signify a process that isn't considered to be a part of a main usage loop.</a:t>
            </a:r>
            <a:endParaRPr>
              <a:solidFill>
                <a:schemeClr val="dk1"/>
              </a:solidFill>
            </a:endParaRPr>
          </a:p>
          <a:p>
            <a:pPr indent="0" lvl="0" marL="0" rtl="0" algn="l">
              <a:spcBef>
                <a:spcPts val="0"/>
              </a:spcBef>
              <a:spcAft>
                <a:spcPts val="0"/>
              </a:spcAft>
              <a:buNone/>
            </a:pPr>
            <a:r>
              <a:rPr lang="en">
                <a:solidFill>
                  <a:schemeClr val="dk1"/>
                </a:solidFill>
              </a:rPr>
              <a:t>Once the user is registered and logged in, it brings the user to the home page.</a:t>
            </a:r>
            <a:endParaRPr>
              <a:solidFill>
                <a:schemeClr val="dk1"/>
              </a:solidFill>
            </a:endParaRPr>
          </a:p>
          <a:p>
            <a:pPr indent="0" lvl="0" marL="0" rtl="0" algn="l">
              <a:spcBef>
                <a:spcPts val="0"/>
              </a:spcBef>
              <a:spcAft>
                <a:spcPts val="0"/>
              </a:spcAft>
              <a:buNone/>
            </a:pPr>
            <a:r>
              <a:rPr lang="en">
                <a:solidFill>
                  <a:schemeClr val="dk1"/>
                </a:solidFill>
              </a:rPr>
              <a:t>From the home page, the user can choose to select an activity, or modify their settings,</a:t>
            </a:r>
            <a:endParaRPr>
              <a:solidFill>
                <a:schemeClr val="dk1"/>
              </a:solidFill>
            </a:endParaRPr>
          </a:p>
          <a:p>
            <a:pPr indent="0" lvl="0" marL="0" rtl="0" algn="l">
              <a:spcBef>
                <a:spcPts val="0"/>
              </a:spcBef>
              <a:spcAft>
                <a:spcPts val="0"/>
              </a:spcAft>
              <a:buNone/>
            </a:pPr>
            <a:r>
              <a:rPr lang="en">
                <a:solidFill>
                  <a:schemeClr val="dk1"/>
                </a:solidFill>
              </a:rPr>
              <a:t>such as enabling any accessibility options.  Blue is used here to signify that this is intended to alleviate user issues,</a:t>
            </a:r>
            <a:endParaRPr>
              <a:solidFill>
                <a:schemeClr val="dk1"/>
              </a:solidFill>
            </a:endParaRPr>
          </a:p>
          <a:p>
            <a:pPr indent="0" lvl="0" marL="0" rtl="0" algn="l">
              <a:spcBef>
                <a:spcPts val="0"/>
              </a:spcBef>
              <a:spcAft>
                <a:spcPts val="0"/>
              </a:spcAft>
              <a:buNone/>
            </a:pPr>
            <a:r>
              <a:rPr lang="en">
                <a:solidFill>
                  <a:schemeClr val="dk1"/>
                </a:solidFill>
              </a:rPr>
              <a:t>and isn't considered to be a part of the main process.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Once the user has made their selection of either a reading, a game, or some other resource, </a:t>
            </a:r>
            <a:endParaRPr>
              <a:solidFill>
                <a:schemeClr val="dk1"/>
              </a:solidFill>
            </a:endParaRPr>
          </a:p>
          <a:p>
            <a:pPr indent="0" lvl="0" marL="0" rtl="0" algn="l">
              <a:spcBef>
                <a:spcPts val="0"/>
              </a:spcBef>
              <a:spcAft>
                <a:spcPts val="0"/>
              </a:spcAft>
              <a:buNone/>
            </a:pPr>
            <a:r>
              <a:rPr lang="en">
                <a:solidFill>
                  <a:schemeClr val="dk1"/>
                </a:solidFill>
              </a:rPr>
              <a:t>they start their activity and interact with the activity UI, which may change depending on the activity.</a:t>
            </a:r>
            <a:endParaRPr>
              <a:solidFill>
                <a:schemeClr val="dk1"/>
              </a:solidFill>
            </a:endParaRPr>
          </a:p>
          <a:p>
            <a:pPr indent="0" lvl="0" marL="0" rtl="0" algn="l">
              <a:spcBef>
                <a:spcPts val="0"/>
              </a:spcBef>
              <a:spcAft>
                <a:spcPts val="0"/>
              </a:spcAft>
              <a:buNone/>
            </a:pPr>
            <a:r>
              <a:rPr lang="en">
                <a:solidFill>
                  <a:schemeClr val="dk1"/>
                </a:solidFill>
              </a:rPr>
              <a:t>After the user is finished, they are prompted to see if they would like to leave feedback on the activity.</a:t>
            </a:r>
            <a:endParaRPr>
              <a:solidFill>
                <a:schemeClr val="dk1"/>
              </a:solidFill>
            </a:endParaRPr>
          </a:p>
          <a:p>
            <a:pPr indent="0" lvl="0" marL="0" rtl="0" algn="l">
              <a:spcBef>
                <a:spcPts val="0"/>
              </a:spcBef>
              <a:spcAft>
                <a:spcPts val="0"/>
              </a:spcAft>
              <a:buNone/>
            </a:pPr>
            <a:r>
              <a:rPr lang="en">
                <a:solidFill>
                  <a:schemeClr val="dk1"/>
                </a:solidFill>
              </a:rPr>
              <a:t>I denoted this as red, as we don't expect feedback every time an activity is finished.  </a:t>
            </a:r>
            <a:endParaRPr>
              <a:solidFill>
                <a:schemeClr val="dk1"/>
              </a:solidFill>
            </a:endParaRPr>
          </a:p>
          <a:p>
            <a:pPr indent="0" lvl="0" marL="0" rtl="0" algn="l">
              <a:spcBef>
                <a:spcPts val="0"/>
              </a:spcBef>
              <a:spcAft>
                <a:spcPts val="0"/>
              </a:spcAft>
              <a:buNone/>
            </a:pPr>
            <a:r>
              <a:rPr lang="en">
                <a:solidFill>
                  <a:schemeClr val="dk1"/>
                </a:solidFill>
              </a:rPr>
              <a:t>As such, the user can choose to either leave or skip feedback, and they are brought back to the selection screen.</a:t>
            </a:r>
            <a:endParaRPr>
              <a:solidFill>
                <a:schemeClr val="dk1"/>
              </a:solidFill>
            </a:endParaRPr>
          </a:p>
          <a:p>
            <a:pPr indent="0" lvl="0" marL="0" rtl="0" algn="l">
              <a:spcBef>
                <a:spcPts val="0"/>
              </a:spcBef>
              <a:spcAft>
                <a:spcPts val="0"/>
              </a:spcAft>
              <a:buNone/>
            </a:pPr>
            <a:r>
              <a:rPr lang="en">
                <a:solidFill>
                  <a:schemeClr val="dk1"/>
                </a:solidFill>
              </a:rPr>
              <a:t>From here, they can choose to play another activity, or they can close the webpage if they are done.</a:t>
            </a:r>
            <a:endParaRPr>
              <a:solidFill>
                <a:schemeClr val="dk1"/>
              </a:solidFill>
            </a:endParaRPr>
          </a:p>
          <a:p>
            <a:pPr indent="0" lvl="0" marL="0" rtl="0" algn="l">
              <a:lnSpc>
                <a:spcPct val="95000"/>
              </a:lnSpc>
              <a:spcBef>
                <a:spcPts val="1400"/>
              </a:spcBef>
              <a:spcAft>
                <a:spcPts val="0"/>
              </a:spcAft>
              <a:buNone/>
            </a:pPr>
            <a:r>
              <a:rPr lang="en" sz="1000">
                <a:latin typeface="Lexend"/>
                <a:ea typeface="Lexend"/>
                <a:cs typeface="Lexend"/>
                <a:sym typeface="Lexend"/>
              </a:rPr>
              <a:t>Now Emily will begin explaining our algorithms.</a:t>
            </a:r>
            <a:endParaRPr sz="1000">
              <a:latin typeface="Lexend"/>
              <a:ea typeface="Lexend"/>
              <a:cs typeface="Lexend"/>
              <a:sym typeface="Lexen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9758b33eb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9758b33eb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Clr>
                <a:schemeClr val="dk1"/>
              </a:buClr>
              <a:buSzPts val="1100"/>
              <a:buFont typeface="Arial"/>
              <a:buNone/>
            </a:pPr>
            <a:r>
              <a:rPr lang="en" sz="1400">
                <a:solidFill>
                  <a:schemeClr val="dk1"/>
                </a:solidFill>
              </a:rPr>
              <a:t>Here are some major algorithms that we'll be building for our prototype, many of which fall under game development. </a:t>
            </a:r>
            <a:endParaRPr sz="1400">
              <a:solidFill>
                <a:schemeClr val="dk1"/>
              </a:solidFill>
            </a:endParaRPr>
          </a:p>
          <a:p>
            <a:pPr indent="0" lvl="0" marL="0" rtl="0" algn="l">
              <a:lnSpc>
                <a:spcPct val="100000"/>
              </a:lnSpc>
              <a:spcBef>
                <a:spcPts val="800"/>
              </a:spcBef>
              <a:spcAft>
                <a:spcPts val="0"/>
              </a:spcAft>
              <a:buClr>
                <a:schemeClr val="dk1"/>
              </a:buClr>
              <a:buSzPts val="1100"/>
              <a:buFont typeface="Arial"/>
              <a:buNone/>
            </a:pPr>
            <a:r>
              <a:rPr lang="en" sz="1400">
                <a:solidFill>
                  <a:schemeClr val="dk1"/>
                </a:solidFill>
              </a:rPr>
              <a:t>Our three prototype games will all contain algorithms for:</a:t>
            </a:r>
            <a:endParaRPr sz="1400">
              <a:solidFill>
                <a:schemeClr val="dk1"/>
              </a:solidFill>
            </a:endParaRPr>
          </a:p>
          <a:p>
            <a:pPr indent="0" lvl="0" marL="0" rtl="0" algn="l">
              <a:lnSpc>
                <a:spcPct val="100000"/>
              </a:lnSpc>
              <a:spcBef>
                <a:spcPts val="800"/>
              </a:spcBef>
              <a:spcAft>
                <a:spcPts val="0"/>
              </a:spcAft>
              <a:buClr>
                <a:schemeClr val="dk1"/>
              </a:buClr>
              <a:buSzPts val="1100"/>
              <a:buFont typeface="Arial"/>
              <a:buNone/>
            </a:pPr>
            <a:r>
              <a:rPr lang="en" sz="1400">
                <a:solidFill>
                  <a:schemeClr val="dk1"/>
                </a:solidFill>
              </a:rPr>
              <a:t>-Character selection and customization </a:t>
            </a:r>
            <a:endParaRPr sz="1400">
              <a:solidFill>
                <a:schemeClr val="dk1"/>
              </a:solidFill>
            </a:endParaRPr>
          </a:p>
          <a:p>
            <a:pPr indent="0" lvl="0" marL="0" rtl="0" algn="l">
              <a:lnSpc>
                <a:spcPct val="100000"/>
              </a:lnSpc>
              <a:spcBef>
                <a:spcPts val="800"/>
              </a:spcBef>
              <a:spcAft>
                <a:spcPts val="0"/>
              </a:spcAft>
              <a:buClr>
                <a:schemeClr val="dk1"/>
              </a:buClr>
              <a:buSzPts val="1100"/>
              <a:buFont typeface="Arial"/>
              <a:buNone/>
            </a:pPr>
            <a:r>
              <a:rPr lang="en" sz="1400">
                <a:solidFill>
                  <a:schemeClr val="dk1"/>
                </a:solidFill>
              </a:rPr>
              <a:t>-Educational Feedback and event systems triggered by right and wrong answers, and</a:t>
            </a:r>
            <a:endParaRPr sz="1400">
              <a:solidFill>
                <a:schemeClr val="dk1"/>
              </a:solidFill>
            </a:endParaRPr>
          </a:p>
          <a:p>
            <a:pPr indent="0" lvl="0" marL="0" rtl="0" algn="l">
              <a:lnSpc>
                <a:spcPct val="100000"/>
              </a:lnSpc>
              <a:spcBef>
                <a:spcPts val="800"/>
              </a:spcBef>
              <a:spcAft>
                <a:spcPts val="0"/>
              </a:spcAft>
              <a:buClr>
                <a:schemeClr val="dk1"/>
              </a:buClr>
              <a:buSzPts val="1100"/>
              <a:buFont typeface="Arial"/>
              <a:buNone/>
            </a:pPr>
            <a:r>
              <a:rPr lang="en" sz="1400">
                <a:solidFill>
                  <a:schemeClr val="dk1"/>
                </a:solidFill>
              </a:rPr>
              <a:t>-Item unlocks or completion certificates</a:t>
            </a:r>
            <a:endParaRPr sz="1400">
              <a:solidFill>
                <a:schemeClr val="dk1"/>
              </a:solidFill>
            </a:endParaRPr>
          </a:p>
          <a:p>
            <a:pPr indent="0" lvl="0" marL="0" rtl="0" algn="l">
              <a:lnSpc>
                <a:spcPct val="100000"/>
              </a:lnSpc>
              <a:spcBef>
                <a:spcPts val="80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800"/>
              </a:spcBef>
              <a:spcAft>
                <a:spcPts val="0"/>
              </a:spcAft>
              <a:buClr>
                <a:schemeClr val="dk1"/>
              </a:buClr>
              <a:buSzPts val="1100"/>
              <a:buFont typeface="Arial"/>
              <a:buNone/>
            </a:pPr>
            <a:r>
              <a:rPr lang="en" sz="1400">
                <a:solidFill>
                  <a:schemeClr val="dk1"/>
                </a:solidFill>
              </a:rPr>
              <a:t>Aside from gameplay algorithms, we'll also have:</a:t>
            </a:r>
            <a:endParaRPr sz="1400">
              <a:solidFill>
                <a:schemeClr val="dk1"/>
              </a:solidFill>
            </a:endParaRPr>
          </a:p>
          <a:p>
            <a:pPr indent="-317500" lvl="0" marL="457200" rtl="0" algn="l">
              <a:lnSpc>
                <a:spcPct val="100000"/>
              </a:lnSpc>
              <a:spcBef>
                <a:spcPts val="800"/>
              </a:spcBef>
              <a:spcAft>
                <a:spcPts val="0"/>
              </a:spcAft>
              <a:buClr>
                <a:schemeClr val="dk1"/>
              </a:buClr>
              <a:buSzPts val="1400"/>
              <a:buChar char="-"/>
            </a:pPr>
            <a:r>
              <a:rPr lang="en" sz="1400">
                <a:solidFill>
                  <a:schemeClr val="dk1"/>
                </a:solidFill>
              </a:rPr>
              <a:t> an Adaptive Learning Logic, which will</a:t>
            </a:r>
            <a:endParaRPr sz="1400">
              <a:solidFill>
                <a:schemeClr val="dk1"/>
              </a:solidFill>
            </a:endParaRPr>
          </a:p>
          <a:p>
            <a:pPr indent="0" lvl="0" marL="0" rtl="0" algn="l">
              <a:lnSpc>
                <a:spcPct val="100000"/>
              </a:lnSpc>
              <a:spcBef>
                <a:spcPts val="800"/>
              </a:spcBef>
              <a:spcAft>
                <a:spcPts val="0"/>
              </a:spcAft>
              <a:buClr>
                <a:schemeClr val="dk1"/>
              </a:buClr>
              <a:buSzPts val="1100"/>
              <a:buFont typeface="Arial"/>
              <a:buNone/>
            </a:pPr>
            <a:r>
              <a:rPr lang="en" sz="1400">
                <a:solidFill>
                  <a:schemeClr val="dk1"/>
                </a:solidFill>
              </a:rPr>
              <a:t>       adjust the difficulty of challenges based on a user's performance</a:t>
            </a:r>
            <a:endParaRPr sz="1400">
              <a:solidFill>
                <a:schemeClr val="dk1"/>
              </a:solidFill>
            </a:endParaRPr>
          </a:p>
          <a:p>
            <a:pPr indent="0" lvl="0" marL="0" rtl="0" algn="l">
              <a:lnSpc>
                <a:spcPct val="100000"/>
              </a:lnSpc>
              <a:spcBef>
                <a:spcPts val="800"/>
              </a:spcBef>
              <a:spcAft>
                <a:spcPts val="0"/>
              </a:spcAft>
              <a:buClr>
                <a:schemeClr val="dk1"/>
              </a:buClr>
              <a:buSzPts val="1100"/>
              <a:buFont typeface="Arial"/>
              <a:buNone/>
            </a:pPr>
            <a:r>
              <a:t/>
            </a:r>
            <a:endParaRPr sz="1400">
              <a:solidFill>
                <a:schemeClr val="dk1"/>
              </a:solidFill>
            </a:endParaRPr>
          </a:p>
          <a:p>
            <a:pPr indent="-317500" lvl="0" marL="457200" rtl="0" algn="l">
              <a:lnSpc>
                <a:spcPct val="100000"/>
              </a:lnSpc>
              <a:spcBef>
                <a:spcPts val="800"/>
              </a:spcBef>
              <a:spcAft>
                <a:spcPts val="0"/>
              </a:spcAft>
              <a:buClr>
                <a:schemeClr val="dk1"/>
              </a:buClr>
              <a:buSzPts val="1400"/>
              <a:buChar char="-"/>
            </a:pPr>
            <a:r>
              <a:rPr lang="en" sz="1400">
                <a:solidFill>
                  <a:schemeClr val="dk1"/>
                </a:solidFill>
              </a:rPr>
              <a:t>a User Registration and Authentication algorithm, and finally</a:t>
            </a:r>
            <a:endParaRPr sz="1400">
              <a:solidFill>
                <a:schemeClr val="dk1"/>
              </a:solidFill>
            </a:endParaRPr>
          </a:p>
          <a:p>
            <a:pPr indent="0" lvl="0" marL="0" rtl="0" algn="l">
              <a:lnSpc>
                <a:spcPct val="100000"/>
              </a:lnSpc>
              <a:spcBef>
                <a:spcPts val="800"/>
              </a:spcBef>
              <a:spcAft>
                <a:spcPts val="0"/>
              </a:spcAft>
              <a:buClr>
                <a:schemeClr val="dk1"/>
              </a:buClr>
              <a:buSzPts val="1100"/>
              <a:buFont typeface="Arial"/>
              <a:buNone/>
            </a:pPr>
            <a:r>
              <a:rPr lang="en" sz="1400">
                <a:solidFill>
                  <a:schemeClr val="dk1"/>
                </a:solidFill>
              </a:rPr>
              <a:t>   -     a Username Regulator that will check desired usernames against a blacklist of phrases and symbols that are now allowed. Now I'll it hand over to Alysha for the Databases...</a:t>
            </a:r>
            <a:endParaRPr sz="1400">
              <a:solidFill>
                <a:schemeClr val="dk1"/>
              </a:solidFill>
            </a:endParaRPr>
          </a:p>
          <a:p>
            <a:pPr indent="0" lvl="0" marL="0" rtl="0" algn="l">
              <a:lnSpc>
                <a:spcPct val="100000"/>
              </a:lnSpc>
              <a:spcBef>
                <a:spcPts val="800"/>
              </a:spcBef>
              <a:spcAft>
                <a:spcPts val="0"/>
              </a:spcAft>
              <a:buNone/>
            </a:pPr>
            <a:r>
              <a:t/>
            </a:r>
            <a:endParaRPr sz="14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a4023cb7ca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a4023cb7ca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None/>
            </a:pPr>
            <a:r>
              <a:t/>
            </a:r>
            <a:endParaRPr sz="14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a55e21e60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a55e21e60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None/>
            </a:pPr>
            <a:r>
              <a:t/>
            </a:r>
            <a:endParaRPr sz="14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a55e21e6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a55e21e6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None/>
            </a:pPr>
            <a:r>
              <a:t/>
            </a:r>
            <a:endParaRPr sz="14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a55e21e60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a55e21e60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None/>
            </a:pPr>
            <a:r>
              <a:t/>
            </a:r>
            <a:endParaRPr sz="14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a55e21e60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a55e21e60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Clr>
                <a:schemeClr val="dk1"/>
              </a:buClr>
              <a:buSzPts val="1100"/>
              <a:buFont typeface="Arial"/>
              <a:buNone/>
            </a:pPr>
            <a:r>
              <a:rPr lang="en" sz="1400">
                <a:solidFill>
                  <a:schemeClr val="dk1"/>
                </a:solidFill>
              </a:rPr>
              <a:t>Now I'll it hand over to Alysha for the Databases...</a:t>
            </a:r>
            <a:endParaRPr sz="1400">
              <a:solidFill>
                <a:schemeClr val="dk1"/>
              </a:solidFill>
            </a:endParaRPr>
          </a:p>
          <a:p>
            <a:pPr indent="0" lvl="0" marL="0" rtl="0" algn="l">
              <a:lnSpc>
                <a:spcPct val="100000"/>
              </a:lnSpc>
              <a:spcBef>
                <a:spcPts val="800"/>
              </a:spcBef>
              <a:spcAft>
                <a:spcPts val="0"/>
              </a:spcAft>
              <a:buNone/>
            </a:pPr>
            <a:r>
              <a:t/>
            </a:r>
            <a:endParaRPr sz="14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a55e21e60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a55e21e60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None/>
            </a:pPr>
            <a:r>
              <a:t/>
            </a:r>
            <a:endParaRPr sz="14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964bfdbb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964bfdbb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Clr>
                <a:schemeClr val="dk1"/>
              </a:buClr>
              <a:buSzPts val="1100"/>
              <a:buFont typeface="Arial"/>
              <a:buNone/>
            </a:pPr>
            <a:r>
              <a:rPr lang="en" sz="1000">
                <a:solidFill>
                  <a:srgbClr val="343A40"/>
                </a:solidFill>
                <a:latin typeface="Lexend"/>
                <a:ea typeface="Lexend"/>
                <a:cs typeface="Lexend"/>
                <a:sym typeface="Lexend"/>
              </a:rPr>
              <a:t>Link to current draft:</a:t>
            </a:r>
            <a:endParaRPr sz="1000">
              <a:solidFill>
                <a:srgbClr val="343A40"/>
              </a:solidFill>
              <a:latin typeface="Lexend"/>
              <a:ea typeface="Lexend"/>
              <a:cs typeface="Lexend"/>
              <a:sym typeface="Lexend"/>
            </a:endParaRPr>
          </a:p>
          <a:p>
            <a:pPr indent="0" lvl="0" marL="0" rtl="0" algn="l">
              <a:lnSpc>
                <a:spcPct val="95000"/>
              </a:lnSpc>
              <a:spcBef>
                <a:spcPts val="1400"/>
              </a:spcBef>
              <a:spcAft>
                <a:spcPts val="0"/>
              </a:spcAft>
              <a:buClr>
                <a:schemeClr val="dk1"/>
              </a:buClr>
              <a:buSzPts val="1100"/>
              <a:buFont typeface="Arial"/>
              <a:buNone/>
            </a:pPr>
            <a:r>
              <a:rPr lang="en" sz="1000" u="sng">
                <a:solidFill>
                  <a:schemeClr val="hlink"/>
                </a:solidFill>
                <a:latin typeface="Lexend"/>
                <a:ea typeface="Lexend"/>
                <a:cs typeface="Lexend"/>
                <a:sym typeface="Lexend"/>
                <a:hlinkClick r:id="rId2"/>
              </a:rPr>
              <a:t>https://lucid.app/lucidchart/5e3fe383-1651-4c02-8f82-7876e6fbf15e/edit?viewport_loc=740%2C54%2C1483%2C876%2C0_0&amp;invitationId=inv_57f73602-21b0-4e9f-b83b-5895164ffd26</a:t>
            </a:r>
            <a:endParaRPr sz="1000">
              <a:solidFill>
                <a:srgbClr val="343A40"/>
              </a:solidFill>
              <a:latin typeface="Lexend"/>
              <a:ea typeface="Lexend"/>
              <a:cs typeface="Lexend"/>
              <a:sym typeface="Lexend"/>
            </a:endParaRPr>
          </a:p>
          <a:p>
            <a:pPr indent="0" lvl="0" marL="0" rtl="0" algn="l">
              <a:lnSpc>
                <a:spcPct val="95000"/>
              </a:lnSpc>
              <a:spcBef>
                <a:spcPts val="1400"/>
              </a:spcBef>
              <a:spcAft>
                <a:spcPts val="0"/>
              </a:spcAft>
              <a:buNone/>
            </a:pPr>
            <a:r>
              <a:rPr lang="en" sz="1000">
                <a:latin typeface="Lexend"/>
                <a:ea typeface="Lexend"/>
                <a:cs typeface="Lexend"/>
                <a:sym typeface="Lexend"/>
              </a:rPr>
              <a:t>Our main database schema serves as the blueprint orchestrating the flow of information. Let’s explore each table in detail, starting with the core components.</a:t>
            </a:r>
            <a:endParaRPr sz="1000">
              <a:latin typeface="Lexend"/>
              <a:ea typeface="Lexend"/>
              <a:cs typeface="Lexend"/>
              <a:sym typeface="Lexend"/>
            </a:endParaRPr>
          </a:p>
          <a:p>
            <a:pPr indent="-292100" lvl="0" marL="457200" rtl="0" algn="l">
              <a:lnSpc>
                <a:spcPct val="95000"/>
              </a:lnSpc>
              <a:spcBef>
                <a:spcPts val="1400"/>
              </a:spcBef>
              <a:spcAft>
                <a:spcPts val="0"/>
              </a:spcAft>
              <a:buSzPts val="1000"/>
              <a:buFont typeface="Lexend"/>
              <a:buAutoNum type="arabicPeriod"/>
            </a:pPr>
            <a:r>
              <a:rPr lang="en" sz="1000">
                <a:latin typeface="Lexend"/>
                <a:ea typeface="Lexend"/>
                <a:cs typeface="Lexend"/>
                <a:sym typeface="Lexend"/>
              </a:rPr>
              <a:t>Accounts Table:</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The Account table is the keeper of user account information.</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It establishes a One-to-One relationship with the Users table, ensuring a direct link between each user and their account details.</a:t>
            </a:r>
            <a:endParaRPr sz="1000">
              <a:latin typeface="Lexend"/>
              <a:ea typeface="Lexend"/>
              <a:cs typeface="Lexend"/>
              <a:sym typeface="Lexend"/>
            </a:endParaRPr>
          </a:p>
          <a:p>
            <a:pPr indent="0" lvl="0" marL="457200" rtl="0" algn="l">
              <a:lnSpc>
                <a:spcPct val="95000"/>
              </a:lnSpc>
              <a:spcBef>
                <a:spcPts val="0"/>
              </a:spcBef>
              <a:spcAft>
                <a:spcPts val="0"/>
              </a:spcAft>
              <a:buNone/>
            </a:pPr>
            <a:r>
              <a:t/>
            </a:r>
            <a:endParaRPr sz="1000">
              <a:latin typeface="Lexend"/>
              <a:ea typeface="Lexend"/>
              <a:cs typeface="Lexend"/>
              <a:sym typeface="Lexend"/>
            </a:endParaRPr>
          </a:p>
          <a:p>
            <a:pPr indent="-292100" lvl="0" marL="457200" rtl="0" algn="l">
              <a:lnSpc>
                <a:spcPct val="95000"/>
              </a:lnSpc>
              <a:spcBef>
                <a:spcPts val="1400"/>
              </a:spcBef>
              <a:spcAft>
                <a:spcPts val="0"/>
              </a:spcAft>
              <a:buSzPts val="1000"/>
              <a:buFont typeface="Lexend"/>
              <a:buAutoNum type="arabicPeriod"/>
            </a:pPr>
            <a:r>
              <a:rPr lang="en" sz="1000">
                <a:latin typeface="Lexend"/>
                <a:ea typeface="Lexend"/>
                <a:cs typeface="Lexend"/>
                <a:sym typeface="Lexend"/>
              </a:rPr>
              <a:t>Users Table:</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Users, the central hub, manages BackUps, SecurityLogs, UserFeedBack, and EducatorResources.</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Each entry in these tables are tied to a specific user.</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Access to these tables is determined by the UserRole, distinguishing between students and educators.</a:t>
            </a:r>
            <a:endParaRPr sz="1000">
              <a:latin typeface="Lexend"/>
              <a:ea typeface="Lexend"/>
              <a:cs typeface="Lexend"/>
              <a:sym typeface="Lexend"/>
            </a:endParaRPr>
          </a:p>
          <a:p>
            <a:pPr indent="0" lvl="0" marL="914400" rtl="0" algn="l">
              <a:lnSpc>
                <a:spcPct val="95000"/>
              </a:lnSpc>
              <a:spcBef>
                <a:spcPts val="0"/>
              </a:spcBef>
              <a:spcAft>
                <a:spcPts val="0"/>
              </a:spcAft>
              <a:buNone/>
            </a:pPr>
            <a:r>
              <a:t/>
            </a:r>
            <a:endParaRPr sz="1000">
              <a:latin typeface="Lexend"/>
              <a:ea typeface="Lexend"/>
              <a:cs typeface="Lexend"/>
              <a:sym typeface="Lexend"/>
            </a:endParaRPr>
          </a:p>
          <a:p>
            <a:pPr indent="-292100" lvl="0" marL="457200" rtl="0" algn="l">
              <a:lnSpc>
                <a:spcPct val="95000"/>
              </a:lnSpc>
              <a:spcBef>
                <a:spcPts val="1400"/>
              </a:spcBef>
              <a:spcAft>
                <a:spcPts val="0"/>
              </a:spcAft>
              <a:buSzPts val="1000"/>
              <a:buFont typeface="Lexend"/>
              <a:buAutoNum type="arabicPeriod"/>
            </a:pPr>
            <a:r>
              <a:rPr lang="en" sz="1000">
                <a:latin typeface="Lexend"/>
                <a:ea typeface="Lexend"/>
                <a:cs typeface="Lexend"/>
                <a:sym typeface="Lexend"/>
              </a:rPr>
              <a:t>BackUps Table:</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The backbone of our system, the BackUps table, manages individual user data.</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This consists of everything from account details to detailed progress data in various games, including levels and achievements.</a:t>
            </a:r>
            <a:endParaRPr sz="1000">
              <a:latin typeface="Lexend"/>
              <a:ea typeface="Lexend"/>
              <a:cs typeface="Lexend"/>
              <a:sym typeface="Lexend"/>
            </a:endParaRPr>
          </a:p>
          <a:p>
            <a:pPr indent="0" lvl="0" marL="914400" rtl="0" algn="l">
              <a:lnSpc>
                <a:spcPct val="95000"/>
              </a:lnSpc>
              <a:spcBef>
                <a:spcPts val="0"/>
              </a:spcBef>
              <a:spcAft>
                <a:spcPts val="0"/>
              </a:spcAft>
              <a:buNone/>
            </a:pPr>
            <a:r>
              <a:t/>
            </a:r>
            <a:endParaRPr sz="1000">
              <a:latin typeface="Lexend"/>
              <a:ea typeface="Lexend"/>
              <a:cs typeface="Lexend"/>
              <a:sym typeface="Lexend"/>
            </a:endParaRPr>
          </a:p>
          <a:p>
            <a:pPr indent="-292100" lvl="0" marL="457200" rtl="0" algn="l">
              <a:lnSpc>
                <a:spcPct val="95000"/>
              </a:lnSpc>
              <a:spcBef>
                <a:spcPts val="1400"/>
              </a:spcBef>
              <a:spcAft>
                <a:spcPts val="0"/>
              </a:spcAft>
              <a:buSzPts val="1000"/>
              <a:buFont typeface="Lexend"/>
              <a:buAutoNum type="arabicPeriod"/>
            </a:pPr>
            <a:r>
              <a:rPr lang="en" sz="1000">
                <a:latin typeface="Lexend"/>
                <a:ea typeface="Lexend"/>
                <a:cs typeface="Lexend"/>
                <a:sym typeface="Lexend"/>
              </a:rPr>
              <a:t>SecurityLogs Table:</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The SecurityLogs table records security-related events, descriptions, and timestamps.</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This includes login attempts, changes in user privileges, and other incidents.</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This connection enables us to trace security events back to individual users, ensuring a comprehensive security record.</a:t>
            </a:r>
            <a:endParaRPr sz="1000">
              <a:latin typeface="Lexend"/>
              <a:ea typeface="Lexend"/>
              <a:cs typeface="Lexend"/>
              <a:sym typeface="Lexend"/>
            </a:endParaRPr>
          </a:p>
          <a:p>
            <a:pPr indent="0" lvl="0" marL="0" rtl="0" algn="l">
              <a:lnSpc>
                <a:spcPct val="95000"/>
              </a:lnSpc>
              <a:spcBef>
                <a:spcPts val="0"/>
              </a:spcBef>
              <a:spcAft>
                <a:spcPts val="0"/>
              </a:spcAft>
              <a:buNone/>
            </a:pPr>
            <a:r>
              <a:t/>
            </a:r>
            <a:endParaRPr sz="1000">
              <a:latin typeface="Lexend"/>
              <a:ea typeface="Lexend"/>
              <a:cs typeface="Lexend"/>
              <a:sym typeface="Lexend"/>
            </a:endParaRPr>
          </a:p>
          <a:p>
            <a:pPr indent="-292100" lvl="0" marL="457200" rtl="0" algn="l">
              <a:lnSpc>
                <a:spcPct val="95000"/>
              </a:lnSpc>
              <a:spcBef>
                <a:spcPts val="1400"/>
              </a:spcBef>
              <a:spcAft>
                <a:spcPts val="0"/>
              </a:spcAft>
              <a:buSzPts val="1000"/>
              <a:buFont typeface="Lexend"/>
              <a:buAutoNum type="arabicPeriod"/>
            </a:pPr>
            <a:r>
              <a:rPr lang="en" sz="1000">
                <a:latin typeface="Lexend"/>
                <a:ea typeface="Lexend"/>
                <a:cs typeface="Lexend"/>
                <a:sym typeface="Lexend"/>
              </a:rPr>
              <a:t>UserFeedBack Table:</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Each feedback entry is linked to a specific user and a particular game.</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This structure allows us to capture valuable insights into user thoughts and experiences with various games.</a:t>
            </a:r>
            <a:endParaRPr sz="1000">
              <a:latin typeface="Lexend"/>
              <a:ea typeface="Lexend"/>
              <a:cs typeface="Lexend"/>
              <a:sym typeface="Lexend"/>
            </a:endParaRPr>
          </a:p>
          <a:p>
            <a:pPr indent="0" lvl="0" marL="0" rtl="0" algn="l">
              <a:lnSpc>
                <a:spcPct val="95000"/>
              </a:lnSpc>
              <a:spcBef>
                <a:spcPts val="0"/>
              </a:spcBef>
              <a:spcAft>
                <a:spcPts val="0"/>
              </a:spcAft>
              <a:buNone/>
            </a:pPr>
            <a:r>
              <a:t/>
            </a:r>
            <a:endParaRPr sz="1000">
              <a:latin typeface="Lexend"/>
              <a:ea typeface="Lexend"/>
              <a:cs typeface="Lexend"/>
              <a:sym typeface="Lexend"/>
            </a:endParaRPr>
          </a:p>
          <a:p>
            <a:pPr indent="-292100" lvl="0" marL="457200" rtl="0" algn="l">
              <a:lnSpc>
                <a:spcPct val="95000"/>
              </a:lnSpc>
              <a:spcBef>
                <a:spcPts val="1400"/>
              </a:spcBef>
              <a:spcAft>
                <a:spcPts val="0"/>
              </a:spcAft>
              <a:buSzPts val="1000"/>
              <a:buFont typeface="Lexend"/>
              <a:buAutoNum type="arabicPeriod"/>
            </a:pPr>
            <a:r>
              <a:rPr lang="en" sz="1000">
                <a:latin typeface="Lexend"/>
                <a:ea typeface="Lexend"/>
                <a:cs typeface="Lexend"/>
                <a:sym typeface="Lexend"/>
              </a:rPr>
              <a:t>EducatorResources Table:</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The EducatorResources table is associated with specific users who serves as educators.</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It stores essential information about each resource, including titles and descriptions of lesson plans, teaching strategies, and educational tools.</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Additionally, It tracks whether a resource is premium, providing clarity on its accessibility.</a:t>
            </a:r>
            <a:endParaRPr sz="1000">
              <a:latin typeface="Lexend"/>
              <a:ea typeface="Lexend"/>
              <a:cs typeface="Lexend"/>
              <a:sym typeface="Lexend"/>
            </a:endParaRPr>
          </a:p>
          <a:p>
            <a:pPr indent="0" lvl="0" marL="0" rtl="0" algn="l">
              <a:lnSpc>
                <a:spcPct val="95000"/>
              </a:lnSpc>
              <a:spcBef>
                <a:spcPts val="0"/>
              </a:spcBef>
              <a:spcAft>
                <a:spcPts val="0"/>
              </a:spcAft>
              <a:buNone/>
            </a:pPr>
            <a:r>
              <a:t/>
            </a:r>
            <a:endParaRPr sz="1000">
              <a:latin typeface="Lexend"/>
              <a:ea typeface="Lexend"/>
              <a:cs typeface="Lexend"/>
              <a:sym typeface="Lexend"/>
            </a:endParaRPr>
          </a:p>
          <a:p>
            <a:pPr indent="-292100" lvl="0" marL="457200" rtl="0" algn="l">
              <a:lnSpc>
                <a:spcPct val="95000"/>
              </a:lnSpc>
              <a:spcBef>
                <a:spcPts val="1400"/>
              </a:spcBef>
              <a:spcAft>
                <a:spcPts val="0"/>
              </a:spcAft>
              <a:buSzPts val="1000"/>
              <a:buFont typeface="Lexend"/>
              <a:buAutoNum type="arabicPeriod"/>
            </a:pPr>
            <a:r>
              <a:rPr lang="en" sz="1000">
                <a:latin typeface="Lexend"/>
                <a:ea typeface="Lexend"/>
                <a:cs typeface="Lexend"/>
                <a:sym typeface="Lexend"/>
              </a:rPr>
              <a:t>Games Table:</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Our Games table acts as a database for our range of games.</a:t>
            </a:r>
            <a:endParaRPr sz="1000">
              <a:latin typeface="Lexend"/>
              <a:ea typeface="Lexend"/>
              <a:cs typeface="Lexend"/>
              <a:sym typeface="Lexend"/>
            </a:endParaRPr>
          </a:p>
          <a:p>
            <a:pPr indent="0" lvl="0" marL="0" rtl="0" algn="l">
              <a:lnSpc>
                <a:spcPct val="95000"/>
              </a:lnSpc>
              <a:spcBef>
                <a:spcPts val="0"/>
              </a:spcBef>
              <a:spcAft>
                <a:spcPts val="0"/>
              </a:spcAft>
              <a:buNone/>
            </a:pPr>
            <a:r>
              <a:t/>
            </a:r>
            <a:endParaRPr sz="1000">
              <a:latin typeface="Lexend"/>
              <a:ea typeface="Lexend"/>
              <a:cs typeface="Lexend"/>
              <a:sym typeface="Lexend"/>
            </a:endParaRPr>
          </a:p>
          <a:p>
            <a:pPr indent="-292100" lvl="0" marL="457200" rtl="0" algn="l">
              <a:lnSpc>
                <a:spcPct val="95000"/>
              </a:lnSpc>
              <a:spcBef>
                <a:spcPts val="1400"/>
              </a:spcBef>
              <a:spcAft>
                <a:spcPts val="0"/>
              </a:spcAft>
              <a:buSzPts val="1000"/>
              <a:buFont typeface="Lexend"/>
              <a:buAutoNum type="arabicPeriod"/>
            </a:pPr>
            <a:r>
              <a:rPr lang="en" sz="1000">
                <a:latin typeface="Lexend"/>
                <a:ea typeface="Lexend"/>
                <a:cs typeface="Lexend"/>
                <a:sym typeface="Lexend"/>
              </a:rPr>
              <a:t>UserProgress Table:</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The UserProgress table acts as a bridge by recording each user’s progress, scores, and completion dates across the different games.</a:t>
            </a:r>
            <a:endParaRPr sz="1000">
              <a:latin typeface="Lexend"/>
              <a:ea typeface="Lexend"/>
              <a:cs typeface="Lexend"/>
              <a:sym typeface="Lexend"/>
            </a:endParaRPr>
          </a:p>
          <a:p>
            <a:pPr indent="0" lvl="0" marL="0" rtl="0" algn="l">
              <a:lnSpc>
                <a:spcPct val="95000"/>
              </a:lnSpc>
              <a:spcBef>
                <a:spcPts val="0"/>
              </a:spcBef>
              <a:spcAft>
                <a:spcPts val="0"/>
              </a:spcAft>
              <a:buNone/>
            </a:pPr>
            <a:r>
              <a:t/>
            </a:r>
            <a:endParaRPr sz="1000">
              <a:latin typeface="Lexend"/>
              <a:ea typeface="Lexend"/>
              <a:cs typeface="Lexend"/>
              <a:sym typeface="Lexend"/>
            </a:endParaRPr>
          </a:p>
          <a:p>
            <a:pPr indent="-292100" lvl="0" marL="457200" rtl="0" algn="l">
              <a:lnSpc>
                <a:spcPct val="95000"/>
              </a:lnSpc>
              <a:spcBef>
                <a:spcPts val="1400"/>
              </a:spcBef>
              <a:spcAft>
                <a:spcPts val="0"/>
              </a:spcAft>
              <a:buSzPts val="1000"/>
              <a:buFont typeface="Lexend"/>
              <a:buAutoNum type="arabicPeriod"/>
            </a:pPr>
            <a:r>
              <a:rPr lang="en" sz="1000">
                <a:latin typeface="Lexend"/>
                <a:ea typeface="Lexend"/>
                <a:cs typeface="Lexend"/>
                <a:sym typeface="Lexend"/>
              </a:rPr>
              <a:t>Readings Table:</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Finally, our self-contained library, Readings, offers a rich collection of reading materials on logical fallacies accessible to everyone who goes to the platform.</a:t>
            </a:r>
            <a:endParaRPr sz="1000">
              <a:latin typeface="Lexend"/>
              <a:ea typeface="Lexend"/>
              <a:cs typeface="Lexend"/>
              <a:sym typeface="Lexen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8097b7872d_1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8097b7872d_1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Before we dive in we'll take a quick minute to introduce ourselves. </a:t>
            </a:r>
            <a:r>
              <a:rPr lang="en">
                <a:solidFill>
                  <a:schemeClr val="dk1"/>
                </a:solidFill>
              </a:rPr>
              <a:t>[Each member will briefly introduce themselves]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a29b8fa870_18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a29b8fa870_18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Clr>
                <a:schemeClr val="dk1"/>
              </a:buClr>
              <a:buSzPts val="1100"/>
              <a:buFont typeface="Arial"/>
              <a:buNone/>
            </a:pPr>
            <a:r>
              <a:rPr lang="en" sz="1000">
                <a:solidFill>
                  <a:srgbClr val="343A40"/>
                </a:solidFill>
                <a:latin typeface="Lexend"/>
                <a:ea typeface="Lexend"/>
                <a:cs typeface="Lexend"/>
                <a:sym typeface="Lexend"/>
              </a:rPr>
              <a:t>Link to current draft:</a:t>
            </a:r>
            <a:endParaRPr sz="1000">
              <a:solidFill>
                <a:srgbClr val="343A40"/>
              </a:solidFill>
              <a:latin typeface="Lexend"/>
              <a:ea typeface="Lexend"/>
              <a:cs typeface="Lexend"/>
              <a:sym typeface="Lexend"/>
            </a:endParaRPr>
          </a:p>
          <a:p>
            <a:pPr indent="0" lvl="0" marL="0" rtl="0" algn="l">
              <a:lnSpc>
                <a:spcPct val="95000"/>
              </a:lnSpc>
              <a:spcBef>
                <a:spcPts val="1400"/>
              </a:spcBef>
              <a:spcAft>
                <a:spcPts val="0"/>
              </a:spcAft>
              <a:buNone/>
            </a:pPr>
            <a:r>
              <a:rPr lang="en" sz="1000" u="sng">
                <a:solidFill>
                  <a:schemeClr val="hlink"/>
                </a:solidFill>
                <a:latin typeface="Lexend"/>
                <a:ea typeface="Lexend"/>
                <a:cs typeface="Lexend"/>
                <a:sym typeface="Lexend"/>
                <a:hlinkClick r:id="rId2"/>
              </a:rPr>
              <a:t>https://lucid.app/lucidchart/88ca6b5d-6254-4d50-8dff-d59aa54fec68/edit?view_items=jZATy.eJK-8L&amp;invitationId=inv_b1d9b8ab-131c-4ac1-ae69-58ea5e71e8b2</a:t>
            </a:r>
            <a:endParaRPr sz="1000">
              <a:latin typeface="Lexend"/>
              <a:ea typeface="Lexend"/>
              <a:cs typeface="Lexend"/>
              <a:sym typeface="Lexend"/>
            </a:endParaRPr>
          </a:p>
          <a:p>
            <a:pPr indent="0" lvl="0" marL="0" rtl="0" algn="l">
              <a:lnSpc>
                <a:spcPct val="95000"/>
              </a:lnSpc>
              <a:spcBef>
                <a:spcPts val="1400"/>
              </a:spcBef>
              <a:spcAft>
                <a:spcPts val="0"/>
              </a:spcAft>
              <a:buNone/>
            </a:pPr>
            <a:r>
              <a:rPr lang="en" sz="1000">
                <a:latin typeface="Lexend"/>
                <a:ea typeface="Lexend"/>
                <a:cs typeface="Lexend"/>
                <a:sym typeface="Lexend"/>
              </a:rPr>
              <a:t>For this slide, we have our game schema that goes into more detail about the aspects of the games on our platform. The tables that we will be discussing are all in a dark purple color.</a:t>
            </a:r>
            <a:endParaRPr sz="1000">
              <a:latin typeface="Lexend"/>
              <a:ea typeface="Lexend"/>
              <a:cs typeface="Lexend"/>
              <a:sym typeface="Lexend"/>
            </a:endParaRPr>
          </a:p>
          <a:p>
            <a:pPr indent="0" lvl="0" marL="0" rtl="0" algn="l">
              <a:lnSpc>
                <a:spcPct val="95000"/>
              </a:lnSpc>
              <a:spcBef>
                <a:spcPts val="1400"/>
              </a:spcBef>
              <a:spcAft>
                <a:spcPts val="0"/>
              </a:spcAft>
              <a:buNone/>
            </a:pPr>
            <a:r>
              <a:rPr lang="en" sz="1000">
                <a:latin typeface="Lexend"/>
                <a:ea typeface="Lexend"/>
                <a:cs typeface="Lexend"/>
                <a:sym typeface="Lexend"/>
              </a:rPr>
              <a:t>Actors Table:</a:t>
            </a:r>
            <a:endParaRPr sz="1000">
              <a:latin typeface="Lexend"/>
              <a:ea typeface="Lexend"/>
              <a:cs typeface="Lexend"/>
              <a:sym typeface="Lexend"/>
            </a:endParaRPr>
          </a:p>
          <a:p>
            <a:pPr indent="-292100" lvl="0" marL="457200" rtl="0" algn="l">
              <a:lnSpc>
                <a:spcPct val="95000"/>
              </a:lnSpc>
              <a:spcBef>
                <a:spcPts val="1400"/>
              </a:spcBef>
              <a:spcAft>
                <a:spcPts val="0"/>
              </a:spcAft>
              <a:buSzPts val="1000"/>
              <a:buFont typeface="Lexend"/>
              <a:buChar char="-"/>
            </a:pPr>
            <a:r>
              <a:rPr lang="en" sz="1000">
                <a:latin typeface="Lexend"/>
                <a:ea typeface="Lexend"/>
                <a:cs typeface="Lexend"/>
                <a:sym typeface="Lexend"/>
              </a:rPr>
              <a:t>The Actors table is where we store character dialogues, voice acting, sound effects, or any other auditory cues linked to specific characters.</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This table has a Many-to-One relationship with the Games table, meaning that many actors can belong to one game. </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It also has a One-to-One relationship with Characters, as each actor will correspond to a unique character.</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This setup allows us to associate multiple actors with a specific game.</a:t>
            </a:r>
            <a:endParaRPr sz="1000">
              <a:latin typeface="Lexend"/>
              <a:ea typeface="Lexend"/>
              <a:cs typeface="Lexend"/>
              <a:sym typeface="Lexend"/>
            </a:endParaRPr>
          </a:p>
          <a:p>
            <a:pPr indent="0" lvl="0" marL="0" rtl="0" algn="l">
              <a:lnSpc>
                <a:spcPct val="95000"/>
              </a:lnSpc>
              <a:spcBef>
                <a:spcPts val="1400"/>
              </a:spcBef>
              <a:spcAft>
                <a:spcPts val="0"/>
              </a:spcAft>
              <a:buNone/>
            </a:pPr>
            <a:r>
              <a:rPr lang="en" sz="1000">
                <a:latin typeface="Lexend"/>
                <a:ea typeface="Lexend"/>
                <a:cs typeface="Lexend"/>
                <a:sym typeface="Lexend"/>
              </a:rPr>
              <a:t>Levels Table:</a:t>
            </a:r>
            <a:endParaRPr sz="1000">
              <a:latin typeface="Lexend"/>
              <a:ea typeface="Lexend"/>
              <a:cs typeface="Lexend"/>
              <a:sym typeface="Lexend"/>
            </a:endParaRPr>
          </a:p>
          <a:p>
            <a:pPr indent="-292100" lvl="0" marL="457200" rtl="0" algn="l">
              <a:lnSpc>
                <a:spcPct val="95000"/>
              </a:lnSpc>
              <a:spcBef>
                <a:spcPts val="1400"/>
              </a:spcBef>
              <a:spcAft>
                <a:spcPts val="0"/>
              </a:spcAft>
              <a:buSzPts val="1000"/>
              <a:buFont typeface="Lexend"/>
              <a:buChar char="-"/>
            </a:pPr>
            <a:r>
              <a:rPr lang="en" sz="1000">
                <a:latin typeface="Lexend"/>
                <a:ea typeface="Lexend"/>
                <a:cs typeface="Lexend"/>
                <a:sym typeface="Lexend"/>
              </a:rPr>
              <a:t>The Levels table manages the different levels present in our games.</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Similar to the Actors table, it has a Many-to-One relationship with the Games table.</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This enables us to associate multiple levels with a specific game.</a:t>
            </a:r>
            <a:endParaRPr sz="1000">
              <a:latin typeface="Lexend"/>
              <a:ea typeface="Lexend"/>
              <a:cs typeface="Lexend"/>
              <a:sym typeface="Lexend"/>
            </a:endParaRPr>
          </a:p>
          <a:p>
            <a:pPr indent="0" lvl="0" marL="0" rtl="0" algn="l">
              <a:lnSpc>
                <a:spcPct val="95000"/>
              </a:lnSpc>
              <a:spcBef>
                <a:spcPts val="1400"/>
              </a:spcBef>
              <a:spcAft>
                <a:spcPts val="0"/>
              </a:spcAft>
              <a:buNone/>
            </a:pPr>
            <a:r>
              <a:rPr lang="en" sz="1000">
                <a:latin typeface="Lexend"/>
                <a:ea typeface="Lexend"/>
                <a:cs typeface="Lexend"/>
                <a:sym typeface="Lexend"/>
              </a:rPr>
              <a:t>Achievements Table:</a:t>
            </a:r>
            <a:endParaRPr sz="1000">
              <a:latin typeface="Lexend"/>
              <a:ea typeface="Lexend"/>
              <a:cs typeface="Lexend"/>
              <a:sym typeface="Lexend"/>
            </a:endParaRPr>
          </a:p>
          <a:p>
            <a:pPr indent="-292100" lvl="0" marL="457200" rtl="0" algn="l">
              <a:lnSpc>
                <a:spcPct val="95000"/>
              </a:lnSpc>
              <a:spcBef>
                <a:spcPts val="1400"/>
              </a:spcBef>
              <a:spcAft>
                <a:spcPts val="0"/>
              </a:spcAft>
              <a:buSzPts val="1000"/>
              <a:buFont typeface="Lexend"/>
              <a:buChar char="-"/>
            </a:pPr>
            <a:r>
              <a:rPr lang="en" sz="1000">
                <a:latin typeface="Lexend"/>
                <a:ea typeface="Lexend"/>
                <a:cs typeface="Lexend"/>
                <a:sym typeface="Lexend"/>
              </a:rPr>
              <a:t>Achievements, a key aspect of gaming, are stored in the Achievements table.</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This table has a Many-to-One relationship with the Games table, allowing us to associate multiple achievements with a specific game.</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Each achievement represents a milestone or accomplishment within a game.</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It includes details such as the name, description, point value, unlock criteria, and type.</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Achievements contribute to the overall gaming experience by rewarding players for their accomplishments.</a:t>
            </a:r>
            <a:endParaRPr sz="1000">
              <a:latin typeface="Lexend"/>
              <a:ea typeface="Lexend"/>
              <a:cs typeface="Lexend"/>
              <a:sym typeface="Lexend"/>
            </a:endParaRPr>
          </a:p>
          <a:p>
            <a:pPr indent="0" lvl="0" marL="0" rtl="0" algn="l">
              <a:lnSpc>
                <a:spcPct val="95000"/>
              </a:lnSpc>
              <a:spcBef>
                <a:spcPts val="1400"/>
              </a:spcBef>
              <a:spcAft>
                <a:spcPts val="0"/>
              </a:spcAft>
              <a:buNone/>
            </a:pPr>
            <a:r>
              <a:rPr lang="en" sz="1000">
                <a:latin typeface="Lexend"/>
                <a:ea typeface="Lexend"/>
                <a:cs typeface="Lexend"/>
                <a:sym typeface="Lexend"/>
              </a:rPr>
              <a:t>Characters Table:</a:t>
            </a:r>
            <a:endParaRPr sz="1000">
              <a:latin typeface="Lexend"/>
              <a:ea typeface="Lexend"/>
              <a:cs typeface="Lexend"/>
              <a:sym typeface="Lexend"/>
            </a:endParaRPr>
          </a:p>
          <a:p>
            <a:pPr indent="-292100" lvl="0" marL="457200" rtl="0" algn="l">
              <a:lnSpc>
                <a:spcPct val="95000"/>
              </a:lnSpc>
              <a:spcBef>
                <a:spcPts val="1400"/>
              </a:spcBef>
              <a:spcAft>
                <a:spcPts val="0"/>
              </a:spcAft>
              <a:buSzPts val="1000"/>
              <a:buFont typeface="Lexend"/>
              <a:buChar char="-"/>
            </a:pPr>
            <a:r>
              <a:rPr lang="en" sz="1000">
                <a:latin typeface="Lexend"/>
                <a:ea typeface="Lexend"/>
                <a:cs typeface="Lexend"/>
                <a:sym typeface="Lexend"/>
              </a:rPr>
              <a:t>Each character and their information including Manny, Harry, and Sadie are stored in the Characters table.</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Like Actors and Levels, this table has a Many-to-One relationship with the Games table, allowing multiple characters to be associated with a specific game.</a:t>
            </a:r>
            <a:endParaRPr sz="1000">
              <a:latin typeface="Lexend"/>
              <a:ea typeface="Lexend"/>
              <a:cs typeface="Lexend"/>
              <a:sym typeface="Lexend"/>
            </a:endParaRPr>
          </a:p>
          <a:p>
            <a:pPr indent="0" lvl="0" marL="0" rtl="0" algn="l">
              <a:lnSpc>
                <a:spcPct val="95000"/>
              </a:lnSpc>
              <a:spcBef>
                <a:spcPts val="1400"/>
              </a:spcBef>
              <a:spcAft>
                <a:spcPts val="0"/>
              </a:spcAft>
              <a:buNone/>
            </a:pPr>
            <a:r>
              <a:rPr lang="en" sz="1000">
                <a:latin typeface="Lexend"/>
                <a:ea typeface="Lexend"/>
                <a:cs typeface="Lexend"/>
                <a:sym typeface="Lexend"/>
              </a:rPr>
              <a:t>Animations:</a:t>
            </a:r>
            <a:endParaRPr sz="1000">
              <a:latin typeface="Lexend"/>
              <a:ea typeface="Lexend"/>
              <a:cs typeface="Lexend"/>
              <a:sym typeface="Lexend"/>
            </a:endParaRPr>
          </a:p>
          <a:p>
            <a:pPr indent="-292100" lvl="0" marL="457200" rtl="0" algn="l">
              <a:lnSpc>
                <a:spcPct val="95000"/>
              </a:lnSpc>
              <a:spcBef>
                <a:spcPts val="1400"/>
              </a:spcBef>
              <a:spcAft>
                <a:spcPts val="0"/>
              </a:spcAft>
              <a:buSzPts val="1000"/>
              <a:buFont typeface="Lexend"/>
              <a:buChar char="-"/>
            </a:pPr>
            <a:r>
              <a:rPr lang="en" sz="1000">
                <a:latin typeface="Lexend"/>
                <a:ea typeface="Lexend"/>
                <a:cs typeface="Lexend"/>
                <a:sym typeface="Lexend"/>
              </a:rPr>
              <a:t>Animations table stores data related to character and environment animations</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The table also has a Many-to-One relationship with the Game table, facilitating the association of multiple animations with a specific game.</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Additionally, it has a One-to-Many relationship with the Characters table, allowing multiple animations to be associated with a specific character..</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Details may include the name, description, duration, and other relevant attributes.</a:t>
            </a:r>
            <a:endParaRPr sz="1000">
              <a:latin typeface="Lexend"/>
              <a:ea typeface="Lexend"/>
              <a:cs typeface="Lexend"/>
              <a:sym typeface="Lexend"/>
            </a:endParaRPr>
          </a:p>
          <a:p>
            <a:pPr indent="0" lvl="0" marL="0" rtl="0" algn="l">
              <a:lnSpc>
                <a:spcPct val="95000"/>
              </a:lnSpc>
              <a:spcBef>
                <a:spcPts val="1400"/>
              </a:spcBef>
              <a:spcAft>
                <a:spcPts val="0"/>
              </a:spcAft>
              <a:buNone/>
            </a:pPr>
            <a:r>
              <a:rPr lang="en" sz="1000">
                <a:latin typeface="Lexend"/>
                <a:ea typeface="Lexend"/>
                <a:cs typeface="Lexend"/>
                <a:sym typeface="Lexend"/>
              </a:rPr>
              <a:t>Leaderboard Table:</a:t>
            </a:r>
            <a:endParaRPr sz="1000">
              <a:latin typeface="Lexend"/>
              <a:ea typeface="Lexend"/>
              <a:cs typeface="Lexend"/>
              <a:sym typeface="Lexend"/>
            </a:endParaRPr>
          </a:p>
          <a:p>
            <a:pPr indent="-292100" lvl="0" marL="457200" rtl="0" algn="l">
              <a:lnSpc>
                <a:spcPct val="95000"/>
              </a:lnSpc>
              <a:spcBef>
                <a:spcPts val="1400"/>
              </a:spcBef>
              <a:spcAft>
                <a:spcPts val="0"/>
              </a:spcAft>
              <a:buSzPts val="1000"/>
              <a:buFont typeface="Lexend"/>
              <a:buChar char="-"/>
            </a:pPr>
            <a:r>
              <a:rPr lang="en" sz="1000">
                <a:latin typeface="Lexend"/>
                <a:ea typeface="Lexend"/>
                <a:cs typeface="Lexend"/>
                <a:sym typeface="Lexend"/>
              </a:rPr>
              <a:t>The Leaderboard table tracks user scores and rankings for every user.</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It has a Many-to-One relationship with both the Games and Users tables.</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This structure enables us to associate many leaderboard entries with one game and one user, allowing for a comprehensive tracking of user performance across different games.</a:t>
            </a:r>
            <a:endParaRPr sz="1000">
              <a:latin typeface="Lexend"/>
              <a:ea typeface="Lexend"/>
              <a:cs typeface="Lexend"/>
              <a:sym typeface="Lexend"/>
            </a:endParaRPr>
          </a:p>
          <a:p>
            <a:pPr indent="-292100" lvl="0" marL="457200" rtl="0" algn="l">
              <a:lnSpc>
                <a:spcPct val="95000"/>
              </a:lnSpc>
              <a:spcBef>
                <a:spcPts val="0"/>
              </a:spcBef>
              <a:spcAft>
                <a:spcPts val="0"/>
              </a:spcAft>
              <a:buSzPts val="1000"/>
              <a:buFont typeface="Lexend"/>
              <a:buChar char="-"/>
            </a:pPr>
            <a:r>
              <a:rPr lang="en" sz="1000">
                <a:latin typeface="Lexend"/>
                <a:ea typeface="Lexend"/>
                <a:cs typeface="Lexend"/>
                <a:sym typeface="Lexend"/>
              </a:rPr>
              <a:t>Leaderboards provide a competitive element to the gaming experience, allowing users to see how they rank against others.</a:t>
            </a:r>
            <a:endParaRPr sz="1000">
              <a:latin typeface="Lexend"/>
              <a:ea typeface="Lexend"/>
              <a:cs typeface="Lexend"/>
              <a:sym typeface="Lexend"/>
            </a:endParaRPr>
          </a:p>
          <a:p>
            <a:pPr indent="0" lvl="0" marL="0" rtl="0" algn="l">
              <a:lnSpc>
                <a:spcPct val="95000"/>
              </a:lnSpc>
              <a:spcBef>
                <a:spcPts val="1400"/>
              </a:spcBef>
              <a:spcAft>
                <a:spcPts val="0"/>
              </a:spcAft>
              <a:buClr>
                <a:schemeClr val="dk1"/>
              </a:buClr>
              <a:buSzPts val="1100"/>
              <a:buFont typeface="Arial"/>
              <a:buNone/>
            </a:pPr>
            <a:r>
              <a:rPr b="1" lang="en" sz="1000">
                <a:solidFill>
                  <a:schemeClr val="dk1"/>
                </a:solidFill>
                <a:latin typeface="Lexend"/>
                <a:ea typeface="Lexend"/>
                <a:cs typeface="Lexend"/>
                <a:sym typeface="Lexend"/>
              </a:rPr>
              <a:t>Now Emily will discuss the Real world product vs. Prototype</a:t>
            </a:r>
            <a:endParaRPr b="1" sz="1000">
              <a:latin typeface="Lexend"/>
              <a:ea typeface="Lexend"/>
              <a:cs typeface="Lexend"/>
              <a:sym typeface="Lexen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982c071fcb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982c071fcb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the comparison between the real world product and our planned prototype. We do plan on having the website compatible with PC and tablet screens, as well as the games be playable on PC and tablets. The games we do build for the prototype will contain characters and animations, they just won’t get fleshed out to the </a:t>
            </a:r>
            <a:r>
              <a:rPr lang="en"/>
              <a:t>extent</a:t>
            </a:r>
            <a:r>
              <a:rPr lang="en"/>
              <a:t> that </a:t>
            </a:r>
            <a:r>
              <a:rPr lang="en"/>
              <a:t>they’ll be for the real world product. We’ll be developing the 3 games I outlined earlier and scaling their difficulties for the general age groups I mentioned rather than for every grade level. We</a:t>
            </a:r>
            <a:r>
              <a:rPr lang="en"/>
              <a:t> probably won’t have time to include the full span of accessibility features, but text-to-speech will be a priority. For educator tools, our priority will be having progress tracking available. And lastly, since we’re creating character graphics for the games, we can easily add those graphics to the website for teacher use, so we do expect to include those in the prototype. </a:t>
            </a:r>
            <a:r>
              <a:rPr b="1" lang="en"/>
              <a:t>For our software and hardware tools I hand the presentation over to Areeb</a:t>
            </a:r>
            <a:endParaRPr b="1"/>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982c071fcb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982c071fc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So here we have a list of tools and technologies that we will be using throughout the development of ReasonED:</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323850" lvl="0" marL="457200" rtl="0" algn="l">
              <a:spcBef>
                <a:spcPts val="0"/>
              </a:spcBef>
              <a:spcAft>
                <a:spcPts val="0"/>
              </a:spcAft>
              <a:buClr>
                <a:schemeClr val="dk1"/>
              </a:buClr>
              <a:buSzPts val="1500"/>
              <a:buChar char="●"/>
            </a:pPr>
            <a:r>
              <a:rPr lang="en" sz="1200">
                <a:solidFill>
                  <a:schemeClr val="dk1"/>
                </a:solidFill>
              </a:rPr>
              <a:t>For version control, we will be using Git and GitHub as they are a reliable way to track changes in our codebase.</a:t>
            </a:r>
            <a:endParaRPr sz="1200">
              <a:solidFill>
                <a:schemeClr val="dk1"/>
              </a:solidFill>
            </a:endParaRPr>
          </a:p>
          <a:p>
            <a:pPr indent="-323850" lvl="0" marL="457200" rtl="0" algn="l">
              <a:spcBef>
                <a:spcPts val="0"/>
              </a:spcBef>
              <a:spcAft>
                <a:spcPts val="0"/>
              </a:spcAft>
              <a:buClr>
                <a:schemeClr val="dk1"/>
              </a:buClr>
              <a:buSzPts val="1500"/>
              <a:buChar char="●"/>
            </a:pPr>
            <a:r>
              <a:rPr lang="en" sz="1200">
                <a:solidFill>
                  <a:schemeClr val="dk1"/>
                </a:solidFill>
              </a:rPr>
              <a:t>For Issue Tracking, we will be using Trello to keep track of tasks, issues, and milestones.</a:t>
            </a:r>
            <a:endParaRPr sz="1200">
              <a:solidFill>
                <a:schemeClr val="dk1"/>
              </a:solidFill>
            </a:endParaRPr>
          </a:p>
          <a:p>
            <a:pPr indent="-323850" lvl="0" marL="457200" rtl="0" algn="l">
              <a:spcBef>
                <a:spcPts val="0"/>
              </a:spcBef>
              <a:spcAft>
                <a:spcPts val="0"/>
              </a:spcAft>
              <a:buClr>
                <a:schemeClr val="dk1"/>
              </a:buClr>
              <a:buSzPts val="1500"/>
              <a:buChar char="●"/>
            </a:pPr>
            <a:r>
              <a:rPr lang="en" sz="1200">
                <a:solidFill>
                  <a:schemeClr val="dk1"/>
                </a:solidFill>
              </a:rPr>
              <a:t>For Unit Testing, we will use JavaScript libraries like Mocha and Chai to ensure the reliability of our code.</a:t>
            </a:r>
            <a:endParaRPr sz="1200">
              <a:solidFill>
                <a:schemeClr val="dk1"/>
              </a:solidFill>
            </a:endParaRPr>
          </a:p>
          <a:p>
            <a:pPr indent="-323850" lvl="0" marL="457200" rtl="0" algn="l">
              <a:spcBef>
                <a:spcPts val="0"/>
              </a:spcBef>
              <a:spcAft>
                <a:spcPts val="0"/>
              </a:spcAft>
              <a:buClr>
                <a:schemeClr val="dk1"/>
              </a:buClr>
              <a:buSzPts val="1500"/>
              <a:buChar char="●"/>
            </a:pPr>
            <a:r>
              <a:rPr lang="en" sz="1200">
                <a:solidFill>
                  <a:schemeClr val="dk1"/>
                </a:solidFill>
              </a:rPr>
              <a:t>Our IDE of choice is Visual Studio Code, which provides a smooth and efficient coding experience for our team.</a:t>
            </a:r>
            <a:endParaRPr sz="1200">
              <a:solidFill>
                <a:schemeClr val="dk1"/>
              </a:solidFill>
            </a:endParaRPr>
          </a:p>
          <a:p>
            <a:pPr indent="-323850" lvl="0" marL="457200" rtl="0" algn="l">
              <a:spcBef>
                <a:spcPts val="0"/>
              </a:spcBef>
              <a:spcAft>
                <a:spcPts val="0"/>
              </a:spcAft>
              <a:buClr>
                <a:schemeClr val="dk1"/>
              </a:buClr>
              <a:buSzPts val="1500"/>
              <a:buChar char="●"/>
            </a:pPr>
            <a:r>
              <a:rPr lang="en" sz="1200">
                <a:solidFill>
                  <a:schemeClr val="dk1"/>
                </a:solidFill>
              </a:rPr>
              <a:t>And for collaboration, we use tools such as Discord and Zoom to communicate and coordinate amongst team members.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Moving on to the Back-End:</a:t>
            </a:r>
            <a:endParaRPr sz="1200">
              <a:solidFill>
                <a:schemeClr val="dk1"/>
              </a:solidFill>
            </a:endParaRPr>
          </a:p>
          <a:p>
            <a:pPr indent="-323850" lvl="0" marL="457200" rtl="0" algn="l">
              <a:spcBef>
                <a:spcPts val="0"/>
              </a:spcBef>
              <a:spcAft>
                <a:spcPts val="0"/>
              </a:spcAft>
              <a:buClr>
                <a:schemeClr val="dk1"/>
              </a:buClr>
              <a:buSzPts val="1500"/>
              <a:buChar char="●"/>
            </a:pPr>
            <a:r>
              <a:rPr lang="en" sz="1200">
                <a:solidFill>
                  <a:schemeClr val="dk1"/>
                </a:solidFill>
              </a:rPr>
              <a:t>For our web server, we've chosen Node.js, which offers scalability and flexibility</a:t>
            </a:r>
            <a:endParaRPr sz="1200">
              <a:solidFill>
                <a:schemeClr val="dk1"/>
              </a:solidFill>
            </a:endParaRPr>
          </a:p>
          <a:p>
            <a:pPr indent="-323850" lvl="0" marL="457200" rtl="0" algn="l">
              <a:spcBef>
                <a:spcPts val="0"/>
              </a:spcBef>
              <a:spcAft>
                <a:spcPts val="0"/>
              </a:spcAft>
              <a:buClr>
                <a:schemeClr val="dk1"/>
              </a:buClr>
              <a:buSzPts val="1500"/>
              <a:buChar char="●"/>
            </a:pPr>
            <a:r>
              <a:rPr lang="en" sz="1200">
                <a:solidFill>
                  <a:schemeClr val="dk1"/>
                </a:solidFill>
              </a:rPr>
              <a:t>We use a combination of programming languages, including JavaScript, C#, and GDScript which is built for GODOT, our game engine of choice. </a:t>
            </a:r>
            <a:endParaRPr sz="1200">
              <a:solidFill>
                <a:schemeClr val="dk1"/>
              </a:solidFill>
            </a:endParaRPr>
          </a:p>
          <a:p>
            <a:pPr indent="-323850" lvl="0" marL="457200" rtl="0" algn="l">
              <a:spcBef>
                <a:spcPts val="0"/>
              </a:spcBef>
              <a:spcAft>
                <a:spcPts val="0"/>
              </a:spcAft>
              <a:buClr>
                <a:schemeClr val="dk1"/>
              </a:buClr>
              <a:buSzPts val="1500"/>
              <a:buChar char="●"/>
            </a:pPr>
            <a:r>
              <a:rPr lang="en" sz="1200">
                <a:solidFill>
                  <a:schemeClr val="dk1"/>
                </a:solidFill>
              </a:rPr>
              <a:t>We chose GODOT as it is a powerful open-source engine and can allow us to create engaging game-based learning experiences.</a:t>
            </a:r>
            <a:endParaRPr sz="1200">
              <a:solidFill>
                <a:schemeClr val="dk1"/>
              </a:solidFill>
            </a:endParaRPr>
          </a:p>
          <a:p>
            <a:pPr indent="-323850" lvl="0" marL="457200" rtl="0" algn="l">
              <a:spcBef>
                <a:spcPts val="0"/>
              </a:spcBef>
              <a:spcAft>
                <a:spcPts val="0"/>
              </a:spcAft>
              <a:buClr>
                <a:schemeClr val="dk1"/>
              </a:buClr>
              <a:buSzPts val="1500"/>
              <a:buChar char="●"/>
            </a:pPr>
            <a:r>
              <a:rPr lang="en" sz="1200">
                <a:solidFill>
                  <a:schemeClr val="dk1"/>
                </a:solidFill>
              </a:rPr>
              <a:t>And for hosting, we intend to use HostGator or 000webhost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Moving on to the Front-End:</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323850" lvl="0" marL="457200" rtl="0" algn="l">
              <a:spcBef>
                <a:spcPts val="0"/>
              </a:spcBef>
              <a:spcAft>
                <a:spcPts val="0"/>
              </a:spcAft>
              <a:buClr>
                <a:schemeClr val="dk1"/>
              </a:buClr>
              <a:buSzPts val="1500"/>
              <a:buChar char="●"/>
            </a:pPr>
            <a:r>
              <a:rPr lang="en" sz="1200">
                <a:solidFill>
                  <a:schemeClr val="dk1"/>
                </a:solidFill>
              </a:rPr>
              <a:t>We will be </a:t>
            </a:r>
            <a:r>
              <a:rPr lang="en" sz="1200">
                <a:solidFill>
                  <a:schemeClr val="dk1"/>
                </a:solidFill>
              </a:rPr>
              <a:t>using</a:t>
            </a:r>
            <a:r>
              <a:rPr lang="en" sz="1200">
                <a:solidFill>
                  <a:schemeClr val="dk1"/>
                </a:solidFill>
              </a:rPr>
              <a:t> React </a:t>
            </a:r>
            <a:r>
              <a:rPr lang="en" sz="1200">
                <a:solidFill>
                  <a:schemeClr val="dk1"/>
                </a:solidFill>
              </a:rPr>
              <a:t>which</a:t>
            </a:r>
            <a:r>
              <a:rPr lang="en" sz="1200">
                <a:solidFill>
                  <a:schemeClr val="dk1"/>
                </a:solidFill>
              </a:rPr>
              <a:t> enables us to build responsive and interactive user interfaces that make learning more enjoyable.</a:t>
            </a:r>
            <a:endParaRPr sz="1200">
              <a:solidFill>
                <a:schemeClr val="dk1"/>
              </a:solidFill>
            </a:endParaRPr>
          </a:p>
          <a:p>
            <a:pPr indent="-323850" lvl="0" marL="457200" rtl="0" algn="l">
              <a:spcBef>
                <a:spcPts val="0"/>
              </a:spcBef>
              <a:spcAft>
                <a:spcPts val="0"/>
              </a:spcAft>
              <a:buClr>
                <a:schemeClr val="dk1"/>
              </a:buClr>
              <a:buSzPts val="1500"/>
              <a:buChar char="●"/>
            </a:pPr>
            <a:r>
              <a:rPr lang="en" sz="1200">
                <a:solidFill>
                  <a:schemeClr val="dk1"/>
                </a:solidFill>
              </a:rPr>
              <a:t>Along with JavaScript, HTML, and CSS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For our database, we will use PostgreSQL, which is known for its reliability and performance. It can also assist in </a:t>
            </a:r>
            <a:r>
              <a:rPr lang="en" sz="1200">
                <a:solidFill>
                  <a:schemeClr val="dk1"/>
                </a:solidFill>
              </a:rPr>
              <a:t>storing </a:t>
            </a:r>
            <a:r>
              <a:rPr lang="en" sz="1200">
                <a:solidFill>
                  <a:schemeClr val="dk1"/>
                </a:solidFill>
              </a:rPr>
              <a:t>user data and game progress securely.</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rPr lang="en" sz="1200">
                <a:solidFill>
                  <a:schemeClr val="dk1"/>
                </a:solidFill>
              </a:rPr>
              <a:t>In addition to these tools, we have plans to integrate third-party software to enhance our platform's features, although the specifics are yet to be determined.</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Wrapping up with our conclusion, I hand the presentation over to Emily</a:t>
            </a:r>
            <a:endParaRPr b="1" sz="12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9083d83a6b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9083d83a6b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reflect on the problem: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High school graduates in the U.S. have a serious lack of logical fallacy identification skills.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Our solution, ReasonED, will be a game-based learning website that allows students to build those skills continuously from Elementary school up through high school and beyond.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When built, ReasonED could have the potential to transform how U.S schools approach teaching logical fallacies. With the help of our resources for long-term learning, this aspect of critical reasoning can come to the forefront of k-12 Language Arts education rather than being an afterthought.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That concludes the presentation, thank you so much for listening, and now we'll take take any questions and comments that you have.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8b3b1c37cf_0_34: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2" name="Google Shape;762;g28b3b1c37cf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466344" lvl="0" marL="466344" rtl="0" algn="l">
              <a:lnSpc>
                <a:spcPct val="95000"/>
              </a:lnSpc>
              <a:spcBef>
                <a:spcPts val="0"/>
              </a:spcBef>
              <a:spcAft>
                <a:spcPts val="0"/>
              </a:spcAft>
              <a:buSzPts val="1100"/>
              <a:buNone/>
            </a:pPr>
            <a:r>
              <a:t/>
            </a:r>
            <a:endParaRPr/>
          </a:p>
        </p:txBody>
      </p:sp>
      <p:sp>
        <p:nvSpPr>
          <p:cNvPr id="763" name="Google Shape;763;g28b3b1c37cf_0_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8b3b1c37cf_0_1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2" name="Google Shape;772;g28b3b1c37cf_0_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466344" lvl="0" marL="466344" rtl="0" algn="l">
              <a:lnSpc>
                <a:spcPct val="115000"/>
              </a:lnSpc>
              <a:spcBef>
                <a:spcPts val="1200"/>
              </a:spcBef>
              <a:spcAft>
                <a:spcPts val="1200"/>
              </a:spcAft>
              <a:buClr>
                <a:schemeClr val="dk1"/>
              </a:buClr>
              <a:buSzPts val="1100"/>
              <a:buFont typeface="Arial"/>
              <a:buNone/>
            </a:pPr>
            <a:r>
              <a:t/>
            </a:r>
            <a:endParaRPr/>
          </a:p>
        </p:txBody>
      </p:sp>
      <p:sp>
        <p:nvSpPr>
          <p:cNvPr id="773" name="Google Shape;773;g28b3b1c37cf_0_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8097b7872d_1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8097b7872d_1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[Each member will briefly introduce themselves]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8097b7872d_3_92: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28097b7872d_3_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
              <a:t>As you explore our software, you’ll </a:t>
            </a:r>
            <a:r>
              <a:rPr lang="en"/>
              <a:t>encounter</a:t>
            </a:r>
            <a:r>
              <a:rPr lang="en"/>
              <a:t> these terms frequently, and mastering their meanings is key to becoming a </a:t>
            </a:r>
            <a:r>
              <a:rPr lang="en"/>
              <a:t>informed</a:t>
            </a:r>
            <a:r>
              <a:rPr lang="en"/>
              <a:t> consumer of digital content.</a:t>
            </a:r>
            <a:endParaRPr/>
          </a:p>
          <a:p>
            <a:pPr indent="-317500" lvl="0" marL="457200" rtl="0" algn="l">
              <a:spcBef>
                <a:spcPts val="0"/>
              </a:spcBef>
              <a:spcAft>
                <a:spcPts val="0"/>
              </a:spcAft>
              <a:buSzPts val="1400"/>
              <a:buChar char="-"/>
            </a:pPr>
            <a:r>
              <a:rPr lang="en"/>
              <a:t>Let’s begin by introducing the </a:t>
            </a:r>
            <a:r>
              <a:rPr lang="en"/>
              <a:t>glossary</a:t>
            </a:r>
            <a:r>
              <a:rPr lang="en"/>
              <a:t> of important terms our software addresses: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Confirmation Bias </a:t>
            </a:r>
            <a:endParaRPr/>
          </a:p>
          <a:p>
            <a:pPr indent="-317500" lvl="0" marL="457200" rtl="0" algn="l">
              <a:spcBef>
                <a:spcPts val="0"/>
              </a:spcBef>
              <a:spcAft>
                <a:spcPts val="0"/>
              </a:spcAft>
              <a:buSzPts val="1400"/>
              <a:buChar char="-"/>
            </a:pPr>
            <a:r>
              <a:rPr lang="en"/>
              <a:t>This is a cognitive bias that occurs when individuals seek, interpret, and </a:t>
            </a:r>
            <a:r>
              <a:rPr lang="en"/>
              <a:t>remember</a:t>
            </a:r>
            <a:r>
              <a:rPr lang="en"/>
              <a:t> information that aligns with their existing beliefs. </a:t>
            </a:r>
            <a:endParaRPr/>
          </a:p>
          <a:p>
            <a:pPr indent="-317500" lvl="0" marL="457200" rtl="0" algn="l">
              <a:spcBef>
                <a:spcPts val="0"/>
              </a:spcBef>
              <a:spcAft>
                <a:spcPts val="0"/>
              </a:spcAft>
              <a:buSzPts val="1400"/>
              <a:buChar char="-"/>
            </a:pPr>
            <a:r>
              <a:rPr lang="en"/>
              <a:t>In our context, it’s an important concept because it relates to how people tend to consume information online, often gravitating toward sources that confirm their existing views.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Critical Thinking</a:t>
            </a:r>
            <a:endParaRPr/>
          </a:p>
          <a:p>
            <a:pPr indent="-317500" lvl="0" marL="457200" rtl="0" algn="l">
              <a:spcBef>
                <a:spcPts val="0"/>
              </a:spcBef>
              <a:spcAft>
                <a:spcPts val="0"/>
              </a:spcAft>
              <a:buSzPts val="1400"/>
              <a:buChar char="-"/>
            </a:pPr>
            <a:r>
              <a:rPr lang="en"/>
              <a:t>Critical thinking is a fundamental skill that involves clear and rational thought. It’s the ability to understand the logical connections between ideas and make reasoned judgements.</a:t>
            </a:r>
            <a:endParaRPr/>
          </a:p>
          <a:p>
            <a:pPr indent="-317500" lvl="0" marL="457200" rtl="0" algn="l">
              <a:spcBef>
                <a:spcPts val="0"/>
              </a:spcBef>
              <a:spcAft>
                <a:spcPts val="0"/>
              </a:spcAft>
              <a:buSzPts val="1400"/>
              <a:buChar char="-"/>
            </a:pPr>
            <a:r>
              <a:rPr lang="en"/>
              <a:t>In our software, we aim to enhance critical thinking skills, helping users identify logical fallacies and improve their overall decision-making abilities.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Fact-Checking</a:t>
            </a:r>
            <a:endParaRPr/>
          </a:p>
          <a:p>
            <a:pPr indent="-317500" lvl="0" marL="457200" rtl="0" algn="l">
              <a:spcBef>
                <a:spcPts val="0"/>
              </a:spcBef>
              <a:spcAft>
                <a:spcPts val="0"/>
              </a:spcAft>
              <a:buSzPts val="1400"/>
              <a:buChar char="-"/>
            </a:pPr>
            <a:r>
              <a:rPr lang="en"/>
              <a:t>Fact-checking is the process of </a:t>
            </a:r>
            <a:r>
              <a:rPr lang="en"/>
              <a:t>verifying</a:t>
            </a:r>
            <a:r>
              <a:rPr lang="en"/>
              <a:t> the accuracy of claims made in public discourse and journalism.</a:t>
            </a:r>
            <a:endParaRPr/>
          </a:p>
          <a:p>
            <a:pPr indent="-317500" lvl="0" marL="457200" rtl="0" algn="l">
              <a:spcBef>
                <a:spcPts val="0"/>
              </a:spcBef>
              <a:spcAft>
                <a:spcPts val="0"/>
              </a:spcAft>
              <a:buSzPts val="1400"/>
              <a:buChar char="-"/>
            </a:pPr>
            <a:r>
              <a:rPr lang="en"/>
              <a:t>It’s a crucial part of our software’s mission, as it empowers users to know the difference between </a:t>
            </a:r>
            <a:r>
              <a:rPr lang="en"/>
              <a:t>accurate</a:t>
            </a:r>
            <a:r>
              <a:rPr lang="en"/>
              <a:t> and false information by providing them with the tools to fact-check claims effectively.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False Dilemma</a:t>
            </a:r>
            <a:endParaRPr/>
          </a:p>
          <a:p>
            <a:pPr indent="-317500" lvl="0" marL="457200" rtl="0" algn="l">
              <a:spcBef>
                <a:spcPts val="0"/>
              </a:spcBef>
              <a:spcAft>
                <a:spcPts val="0"/>
              </a:spcAft>
              <a:buSzPts val="1400"/>
              <a:buChar char="-"/>
            </a:pPr>
            <a:r>
              <a:rPr lang="en"/>
              <a:t>A false dilemma is a </a:t>
            </a:r>
            <a:r>
              <a:rPr lang="en"/>
              <a:t>logical</a:t>
            </a:r>
            <a:r>
              <a:rPr lang="en"/>
              <a:t> fallacy that presents a limited set of options as the only possible choices when </a:t>
            </a:r>
            <a:r>
              <a:rPr lang="en"/>
              <a:t>other alternatives</a:t>
            </a:r>
            <a:r>
              <a:rPr lang="en"/>
              <a:t> may exist.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Logical Fallacy </a:t>
            </a:r>
            <a:endParaRPr/>
          </a:p>
          <a:p>
            <a:pPr indent="-317500" lvl="0" marL="457200" rtl="0" algn="l">
              <a:spcBef>
                <a:spcPts val="0"/>
              </a:spcBef>
              <a:spcAft>
                <a:spcPts val="0"/>
              </a:spcAft>
              <a:buSzPts val="1400"/>
              <a:buChar char="-"/>
            </a:pPr>
            <a:r>
              <a:rPr lang="en"/>
              <a:t>This term refers to errors in reasoning or flawed arguments that can make an argument seem valid when it is not. In the </a:t>
            </a:r>
            <a:r>
              <a:rPr lang="en"/>
              <a:t>context</a:t>
            </a:r>
            <a:r>
              <a:rPr lang="en"/>
              <a:t> of our software, understanding logical fallacies is crucial for users to discern between sound and unsound arguments.</a:t>
            </a:r>
            <a:endParaRPr/>
          </a:p>
        </p:txBody>
      </p:sp>
      <p:sp>
        <p:nvSpPr>
          <p:cNvPr id="185" name="Google Shape;185;g28097b7872d_3_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8b3b1c37cf_0_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g28b3b1c37cf_0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a:solidFill>
                  <a:schemeClr val="dk1"/>
                </a:solidFill>
              </a:rPr>
              <a:t>Misinformation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False or inaccurate information shared without the intent to deceive.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SzPts val="1100"/>
              <a:buNone/>
            </a:pPr>
            <a:r>
              <a:rPr lang="en">
                <a:solidFill>
                  <a:schemeClr val="dk1"/>
                </a:solidFill>
              </a:rPr>
              <a:t>Disinformation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False information deliberately spread to deceive or mislead others.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Slippery Slope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 fallacy that suggests one small step will inevitably lead to a chain of related events, often with exaggerated consequences.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Straw Man Argument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fallacy involves misrepresenting an opponent’s argument to make it easier to attack and refute.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with our building blocks out of the way we can continue on with our background.</a:t>
            </a:r>
            <a:endParaRPr>
              <a:solidFill>
                <a:schemeClr val="dk1"/>
              </a:solidFill>
            </a:endParaRPr>
          </a:p>
        </p:txBody>
      </p:sp>
      <p:sp>
        <p:nvSpPr>
          <p:cNvPr id="196" name="Google Shape;196;g28b3b1c37cf_0_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82a221840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82a221840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In this digital era, the Internet has become an essential tool for accessing and engaging with an immense pool of information.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And, it has transformed the way we acquire knowledge, interact with content, and participate in online discussions.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However, this vast online landscape is not immune to problems, and one of the key issues we face is the prevalence of logical fallacies.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2017, researchers from the council of europe discovered how misinformation and flawed reasoning is perpetuated by logical fallacies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they often lead to real-life consequences in social, health, or political fields.</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8888d6e2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8888d6e2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These fallacies come in various forms, including strawman arguments, false dilemmas, slippery slopes, and many others.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They are deceptive tactics used within arguments to manipulate the structure of reasoning.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Fallacies diminish the quality of discussions and raises doubts about the credibility of information shared online.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Whether if </a:t>
            </a:r>
            <a:r>
              <a:rPr lang="en">
                <a:solidFill>
                  <a:schemeClr val="dk1"/>
                </a:solidFill>
              </a:rPr>
              <a:t>it's</a:t>
            </a:r>
            <a:r>
              <a:rPr lang="en">
                <a:solidFill>
                  <a:schemeClr val="dk1"/>
                </a:solidFill>
              </a:rPr>
              <a:t> through articles, podcasts, and the like.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Unlike blatant false information, which can be fact-checked and addressed directly, fallacies are often well-disguised within seemingly plausible arguments, making them difficult to discern.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as we’ll explore in the next slide, they aren’t always easy to spot.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accent1"/>
        </a:solidFill>
      </p:bgPr>
    </p:bg>
    <p:spTree>
      <p:nvGrpSpPr>
        <p:cNvPr id="74" name="Shape 74"/>
        <p:cNvGrpSpPr/>
        <p:nvPr/>
      </p:nvGrpSpPr>
      <p:grpSpPr>
        <a:xfrm>
          <a:off x="0" y="0"/>
          <a:ext cx="0" cy="0"/>
          <a:chOff x="0" y="0"/>
          <a:chExt cx="0" cy="0"/>
        </a:xfrm>
      </p:grpSpPr>
      <p:pic>
        <p:nvPicPr>
          <p:cNvPr id="75" name="Google Shape;75;p14"/>
          <p:cNvPicPr preferRelativeResize="0"/>
          <p:nvPr/>
        </p:nvPicPr>
        <p:blipFill rotWithShape="1">
          <a:blip r:embed="rId2">
            <a:alphaModFix/>
          </a:blip>
          <a:srcRect b="0" l="0" r="22803" t="0"/>
          <a:stretch/>
        </p:blipFill>
        <p:spPr>
          <a:xfrm>
            <a:off x="5143648" y="0"/>
            <a:ext cx="3971769" cy="5143500"/>
          </a:xfrm>
          <a:prstGeom prst="rect">
            <a:avLst/>
          </a:prstGeom>
          <a:noFill/>
          <a:ln>
            <a:noFill/>
          </a:ln>
        </p:spPr>
      </p:pic>
      <p:pic>
        <p:nvPicPr>
          <p:cNvPr id="76" name="Google Shape;76;p14"/>
          <p:cNvPicPr preferRelativeResize="0"/>
          <p:nvPr/>
        </p:nvPicPr>
        <p:blipFill rotWithShape="1">
          <a:blip r:embed="rId2">
            <a:alphaModFix/>
          </a:blip>
          <a:srcRect b="0" l="0" r="0" t="0"/>
          <a:stretch/>
        </p:blipFill>
        <p:spPr>
          <a:xfrm>
            <a:off x="17864" y="0"/>
            <a:ext cx="5143500" cy="5143500"/>
          </a:xfrm>
          <a:prstGeom prst="rect">
            <a:avLst/>
          </a:prstGeom>
          <a:noFill/>
          <a:ln>
            <a:noFill/>
          </a:ln>
        </p:spPr>
      </p:pic>
      <p:pic>
        <p:nvPicPr>
          <p:cNvPr id="77" name="Google Shape;77;p14"/>
          <p:cNvPicPr preferRelativeResize="0"/>
          <p:nvPr/>
        </p:nvPicPr>
        <p:blipFill rotWithShape="1">
          <a:blip r:embed="rId3">
            <a:alphaModFix/>
          </a:blip>
          <a:srcRect b="0" l="0" r="0" t="0"/>
          <a:stretch/>
        </p:blipFill>
        <p:spPr>
          <a:xfrm>
            <a:off x="2151923" y="390878"/>
            <a:ext cx="4650774" cy="4361743"/>
          </a:xfrm>
          <a:prstGeom prst="rect">
            <a:avLst/>
          </a:prstGeom>
          <a:noFill/>
          <a:ln>
            <a:noFill/>
          </a:ln>
        </p:spPr>
      </p:pic>
      <p:sp>
        <p:nvSpPr>
          <p:cNvPr id="78" name="Google Shape;78;p14"/>
          <p:cNvSpPr txBox="1"/>
          <p:nvPr>
            <p:ph idx="1" type="body"/>
          </p:nvPr>
        </p:nvSpPr>
        <p:spPr>
          <a:xfrm>
            <a:off x="3161933" y="1314450"/>
            <a:ext cx="2818800" cy="4572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5000"/>
              </a:lnSpc>
              <a:spcBef>
                <a:spcPts val="1400"/>
              </a:spcBef>
              <a:spcAft>
                <a:spcPts val="0"/>
              </a:spcAft>
              <a:buSzPts val="1500"/>
              <a:buFont typeface="Arial Rounded"/>
              <a:buNone/>
              <a:defRPr sz="1500">
                <a:solidFill>
                  <a:schemeClr val="accent4"/>
                </a:solidFill>
              </a:defRPr>
            </a:lvl1pPr>
            <a:lvl2pPr indent="-317500" lvl="1" marL="914400" rtl="0" algn="l">
              <a:lnSpc>
                <a:spcPct val="95000"/>
              </a:lnSpc>
              <a:spcBef>
                <a:spcPts val="800"/>
              </a:spcBef>
              <a:spcAft>
                <a:spcPts val="0"/>
              </a:spcAft>
              <a:buSzPts val="1400"/>
              <a:buChar char="–"/>
              <a:defRPr/>
            </a:lvl2pPr>
            <a:lvl3pPr indent="-317500" lvl="2" marL="1371600" rtl="0" algn="l">
              <a:lnSpc>
                <a:spcPct val="95000"/>
              </a:lnSpc>
              <a:spcBef>
                <a:spcPts val="800"/>
              </a:spcBef>
              <a:spcAft>
                <a:spcPts val="0"/>
              </a:spcAft>
              <a:buSzPts val="1400"/>
              <a:buChar char="–"/>
              <a:defRPr/>
            </a:lvl3pPr>
            <a:lvl4pPr indent="-317500" lvl="3" marL="1828800" rtl="0" algn="l">
              <a:lnSpc>
                <a:spcPct val="95000"/>
              </a:lnSpc>
              <a:spcBef>
                <a:spcPts val="800"/>
              </a:spcBef>
              <a:spcAft>
                <a:spcPts val="0"/>
              </a:spcAft>
              <a:buSzPts val="1400"/>
              <a:buChar char="–"/>
              <a:defRPr/>
            </a:lvl4pPr>
            <a:lvl5pPr indent="-317500" lvl="4" marL="2286000" rtl="0" algn="l">
              <a:lnSpc>
                <a:spcPct val="95000"/>
              </a:lnSpc>
              <a:spcBef>
                <a:spcPts val="800"/>
              </a:spcBef>
              <a:spcAft>
                <a:spcPts val="0"/>
              </a:spcAft>
              <a:buSzPts val="1400"/>
              <a:buChar char="–"/>
              <a:defRPr/>
            </a:lvl5pPr>
            <a:lvl6pPr indent="-228600" lvl="5" marL="2743200" rtl="0" algn="l">
              <a:lnSpc>
                <a:spcPct val="95000"/>
              </a:lnSpc>
              <a:spcBef>
                <a:spcPts val="800"/>
              </a:spcBef>
              <a:spcAft>
                <a:spcPts val="0"/>
              </a:spcAft>
              <a:buSzPts val="1200"/>
              <a:buNone/>
              <a:defRPr/>
            </a:lvl6pPr>
            <a:lvl7pPr indent="-304800" lvl="6" marL="3200400" rtl="0" algn="l">
              <a:lnSpc>
                <a:spcPct val="95000"/>
              </a:lnSpc>
              <a:spcBef>
                <a:spcPts val="800"/>
              </a:spcBef>
              <a:spcAft>
                <a:spcPts val="0"/>
              </a:spcAft>
              <a:buSzPts val="1200"/>
              <a:buChar char="–"/>
              <a:defRPr/>
            </a:lvl7pPr>
            <a:lvl8pPr indent="-304800" lvl="7" marL="3657600" rtl="0" algn="l">
              <a:lnSpc>
                <a:spcPct val="95000"/>
              </a:lnSpc>
              <a:spcBef>
                <a:spcPts val="800"/>
              </a:spcBef>
              <a:spcAft>
                <a:spcPts val="0"/>
              </a:spcAft>
              <a:buSzPts val="1200"/>
              <a:buChar char="–"/>
              <a:defRPr/>
            </a:lvl8pPr>
            <a:lvl9pPr indent="-304800" lvl="8" marL="4114800" rtl="0" algn="l">
              <a:lnSpc>
                <a:spcPct val="95000"/>
              </a:lnSpc>
              <a:spcBef>
                <a:spcPts val="800"/>
              </a:spcBef>
              <a:spcAft>
                <a:spcPts val="0"/>
              </a:spcAft>
              <a:buSzPts val="1200"/>
              <a:buChar char="–"/>
              <a:defRPr/>
            </a:lvl9pPr>
          </a:lstStyle>
          <a:p/>
        </p:txBody>
      </p:sp>
      <p:sp>
        <p:nvSpPr>
          <p:cNvPr id="79" name="Google Shape;79;p14"/>
          <p:cNvSpPr txBox="1"/>
          <p:nvPr>
            <p:ph idx="2" type="body"/>
          </p:nvPr>
        </p:nvSpPr>
        <p:spPr>
          <a:xfrm>
            <a:off x="3161933" y="3633107"/>
            <a:ext cx="2818800" cy="4572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5000"/>
              </a:lnSpc>
              <a:spcBef>
                <a:spcPts val="1400"/>
              </a:spcBef>
              <a:spcAft>
                <a:spcPts val="0"/>
              </a:spcAft>
              <a:buSzPts val="1500"/>
              <a:buFont typeface="Arial Rounded"/>
              <a:buNone/>
              <a:defRPr sz="1500">
                <a:solidFill>
                  <a:schemeClr val="accent4"/>
                </a:solidFill>
              </a:defRPr>
            </a:lvl1pPr>
            <a:lvl2pPr indent="-317500" lvl="1" marL="914400" rtl="0" algn="l">
              <a:lnSpc>
                <a:spcPct val="95000"/>
              </a:lnSpc>
              <a:spcBef>
                <a:spcPts val="800"/>
              </a:spcBef>
              <a:spcAft>
                <a:spcPts val="0"/>
              </a:spcAft>
              <a:buSzPts val="1400"/>
              <a:buChar char="–"/>
              <a:defRPr/>
            </a:lvl2pPr>
            <a:lvl3pPr indent="-317500" lvl="2" marL="1371600" rtl="0" algn="l">
              <a:lnSpc>
                <a:spcPct val="95000"/>
              </a:lnSpc>
              <a:spcBef>
                <a:spcPts val="800"/>
              </a:spcBef>
              <a:spcAft>
                <a:spcPts val="0"/>
              </a:spcAft>
              <a:buSzPts val="1400"/>
              <a:buChar char="–"/>
              <a:defRPr/>
            </a:lvl3pPr>
            <a:lvl4pPr indent="-317500" lvl="3" marL="1828800" rtl="0" algn="l">
              <a:lnSpc>
                <a:spcPct val="95000"/>
              </a:lnSpc>
              <a:spcBef>
                <a:spcPts val="800"/>
              </a:spcBef>
              <a:spcAft>
                <a:spcPts val="0"/>
              </a:spcAft>
              <a:buSzPts val="1400"/>
              <a:buChar char="–"/>
              <a:defRPr/>
            </a:lvl4pPr>
            <a:lvl5pPr indent="-317500" lvl="4" marL="2286000" rtl="0" algn="l">
              <a:lnSpc>
                <a:spcPct val="95000"/>
              </a:lnSpc>
              <a:spcBef>
                <a:spcPts val="800"/>
              </a:spcBef>
              <a:spcAft>
                <a:spcPts val="0"/>
              </a:spcAft>
              <a:buSzPts val="1400"/>
              <a:buChar char="–"/>
              <a:defRPr/>
            </a:lvl5pPr>
            <a:lvl6pPr indent="-228600" lvl="5" marL="2743200" rtl="0" algn="l">
              <a:lnSpc>
                <a:spcPct val="95000"/>
              </a:lnSpc>
              <a:spcBef>
                <a:spcPts val="800"/>
              </a:spcBef>
              <a:spcAft>
                <a:spcPts val="0"/>
              </a:spcAft>
              <a:buSzPts val="1200"/>
              <a:buNone/>
              <a:defRPr/>
            </a:lvl6pPr>
            <a:lvl7pPr indent="-304800" lvl="6" marL="3200400" rtl="0" algn="l">
              <a:lnSpc>
                <a:spcPct val="95000"/>
              </a:lnSpc>
              <a:spcBef>
                <a:spcPts val="800"/>
              </a:spcBef>
              <a:spcAft>
                <a:spcPts val="0"/>
              </a:spcAft>
              <a:buSzPts val="1200"/>
              <a:buChar char="–"/>
              <a:defRPr/>
            </a:lvl7pPr>
            <a:lvl8pPr indent="-304800" lvl="7" marL="3657600" rtl="0" algn="l">
              <a:lnSpc>
                <a:spcPct val="95000"/>
              </a:lnSpc>
              <a:spcBef>
                <a:spcPts val="800"/>
              </a:spcBef>
              <a:spcAft>
                <a:spcPts val="0"/>
              </a:spcAft>
              <a:buSzPts val="1200"/>
              <a:buChar char="–"/>
              <a:defRPr/>
            </a:lvl8pPr>
            <a:lvl9pPr indent="-304800" lvl="8" marL="4114800" rtl="0" algn="l">
              <a:lnSpc>
                <a:spcPct val="95000"/>
              </a:lnSpc>
              <a:spcBef>
                <a:spcPts val="800"/>
              </a:spcBef>
              <a:spcAft>
                <a:spcPts val="0"/>
              </a:spcAft>
              <a:buSzPts val="1200"/>
              <a:buChar char="–"/>
              <a:defRPr/>
            </a:lvl9pPr>
          </a:lstStyle>
          <a:p/>
        </p:txBody>
      </p:sp>
      <p:sp>
        <p:nvSpPr>
          <p:cNvPr id="80" name="Google Shape;80;p14"/>
          <p:cNvSpPr txBox="1"/>
          <p:nvPr>
            <p:ph type="title"/>
          </p:nvPr>
        </p:nvSpPr>
        <p:spPr>
          <a:xfrm>
            <a:off x="3161932" y="1771141"/>
            <a:ext cx="2818800" cy="1861500"/>
          </a:xfrm>
          <a:prstGeom prst="rect">
            <a:avLst/>
          </a:prstGeom>
          <a:noFill/>
          <a:ln>
            <a:noFill/>
          </a:ln>
        </p:spPr>
        <p:txBody>
          <a:bodyPr anchorCtr="0" anchor="ctr" bIns="45700" lIns="91425" spcFirstLastPara="1" rIns="91425" wrap="square" tIns="45700">
            <a:normAutofit/>
          </a:bodyPr>
          <a:lstStyle>
            <a:lvl1pPr lvl="0" rtl="0" algn="ctr">
              <a:lnSpc>
                <a:spcPct val="85000"/>
              </a:lnSpc>
              <a:spcBef>
                <a:spcPts val="0"/>
              </a:spcBef>
              <a:spcAft>
                <a:spcPts val="0"/>
              </a:spcAft>
              <a:buClr>
                <a:schemeClr val="accent4"/>
              </a:buClr>
              <a:buSzPts val="5400"/>
              <a:buFont typeface="Aharoni"/>
              <a:buNone/>
              <a:defRPr b="1" sz="5400">
                <a:solidFill>
                  <a:schemeClr val="accent4"/>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accent4"/>
                </a:solidFill>
                <a:latin typeface="Arial Rounded"/>
                <a:ea typeface="Arial Rounded"/>
                <a:cs typeface="Arial Rounded"/>
                <a:sym typeface="Arial Rounded"/>
              </a:defRPr>
            </a:lvl1pPr>
            <a:lvl2pPr lvl="1">
              <a:buNone/>
              <a:defRPr sz="1300">
                <a:solidFill>
                  <a:schemeClr val="accent4"/>
                </a:solidFill>
                <a:latin typeface="Arial Rounded"/>
                <a:ea typeface="Arial Rounded"/>
                <a:cs typeface="Arial Rounded"/>
                <a:sym typeface="Arial Rounded"/>
              </a:defRPr>
            </a:lvl2pPr>
            <a:lvl3pPr lvl="2">
              <a:buNone/>
              <a:defRPr sz="1300">
                <a:solidFill>
                  <a:schemeClr val="accent4"/>
                </a:solidFill>
                <a:latin typeface="Arial Rounded"/>
                <a:ea typeface="Arial Rounded"/>
                <a:cs typeface="Arial Rounded"/>
                <a:sym typeface="Arial Rounded"/>
              </a:defRPr>
            </a:lvl3pPr>
            <a:lvl4pPr lvl="3">
              <a:buNone/>
              <a:defRPr sz="1300">
                <a:solidFill>
                  <a:schemeClr val="accent4"/>
                </a:solidFill>
                <a:latin typeface="Arial Rounded"/>
                <a:ea typeface="Arial Rounded"/>
                <a:cs typeface="Arial Rounded"/>
                <a:sym typeface="Arial Rounded"/>
              </a:defRPr>
            </a:lvl4pPr>
            <a:lvl5pPr lvl="4">
              <a:buNone/>
              <a:defRPr sz="1300">
                <a:solidFill>
                  <a:schemeClr val="accent4"/>
                </a:solidFill>
                <a:latin typeface="Arial Rounded"/>
                <a:ea typeface="Arial Rounded"/>
                <a:cs typeface="Arial Rounded"/>
                <a:sym typeface="Arial Rounded"/>
              </a:defRPr>
            </a:lvl5pPr>
            <a:lvl6pPr lvl="5">
              <a:buNone/>
              <a:defRPr sz="1300">
                <a:solidFill>
                  <a:schemeClr val="accent4"/>
                </a:solidFill>
                <a:latin typeface="Arial Rounded"/>
                <a:ea typeface="Arial Rounded"/>
                <a:cs typeface="Arial Rounded"/>
                <a:sym typeface="Arial Rounded"/>
              </a:defRPr>
            </a:lvl6pPr>
            <a:lvl7pPr lvl="6">
              <a:buNone/>
              <a:defRPr sz="1300">
                <a:solidFill>
                  <a:schemeClr val="accent4"/>
                </a:solidFill>
                <a:latin typeface="Arial Rounded"/>
                <a:ea typeface="Arial Rounded"/>
                <a:cs typeface="Arial Rounded"/>
                <a:sym typeface="Arial Rounded"/>
              </a:defRPr>
            </a:lvl7pPr>
            <a:lvl8pPr lvl="7">
              <a:buNone/>
              <a:defRPr sz="1300">
                <a:solidFill>
                  <a:schemeClr val="accent4"/>
                </a:solidFill>
                <a:latin typeface="Arial Rounded"/>
                <a:ea typeface="Arial Rounded"/>
                <a:cs typeface="Arial Rounded"/>
                <a:sym typeface="Arial Rounded"/>
              </a:defRPr>
            </a:lvl8pPr>
            <a:lvl9pPr lvl="8">
              <a:buNone/>
              <a:defRPr sz="1300">
                <a:solidFill>
                  <a:schemeClr val="accent4"/>
                </a:solidFill>
                <a:latin typeface="Arial Rounded"/>
                <a:ea typeface="Arial Rounded"/>
                <a:cs typeface="Arial Rounded"/>
                <a:sym typeface="Arial Round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arge Circle Layout_alternate">
  <p:cSld name="2_Large Circle Layout_alternate">
    <p:spTree>
      <p:nvGrpSpPr>
        <p:cNvPr id="82" name="Shape 82"/>
        <p:cNvGrpSpPr/>
        <p:nvPr/>
      </p:nvGrpSpPr>
      <p:grpSpPr>
        <a:xfrm>
          <a:off x="0" y="0"/>
          <a:ext cx="0" cy="0"/>
          <a:chOff x="0" y="0"/>
          <a:chExt cx="0" cy="0"/>
        </a:xfrm>
      </p:grpSpPr>
      <p:pic>
        <p:nvPicPr>
          <p:cNvPr id="83" name="Google Shape;83;p15"/>
          <p:cNvPicPr preferRelativeResize="0"/>
          <p:nvPr/>
        </p:nvPicPr>
        <p:blipFill rotWithShape="1">
          <a:blip r:embed="rId2">
            <a:alphaModFix/>
          </a:blip>
          <a:srcRect b="0" l="0" r="22803" t="0"/>
          <a:stretch/>
        </p:blipFill>
        <p:spPr>
          <a:xfrm>
            <a:off x="5172231" y="0"/>
            <a:ext cx="3971769" cy="5143500"/>
          </a:xfrm>
          <a:prstGeom prst="rect">
            <a:avLst/>
          </a:prstGeom>
          <a:noFill/>
          <a:ln>
            <a:noFill/>
          </a:ln>
        </p:spPr>
      </p:pic>
      <p:pic>
        <p:nvPicPr>
          <p:cNvPr id="84" name="Google Shape;84;p15"/>
          <p:cNvPicPr preferRelativeResize="0"/>
          <p:nvPr/>
        </p:nvPicPr>
        <p:blipFill rotWithShape="1">
          <a:blip r:embed="rId3">
            <a:alphaModFix/>
          </a:blip>
          <a:srcRect b="14356" l="18752" r="-17294" t="25322"/>
          <a:stretch/>
        </p:blipFill>
        <p:spPr>
          <a:xfrm>
            <a:off x="0" y="0"/>
            <a:ext cx="9012998" cy="5173005"/>
          </a:xfrm>
          <a:prstGeom prst="rect">
            <a:avLst/>
          </a:prstGeom>
          <a:noFill/>
          <a:ln>
            <a:noFill/>
          </a:ln>
        </p:spPr>
      </p:pic>
      <p:sp>
        <p:nvSpPr>
          <p:cNvPr id="85" name="Google Shape;85;p15"/>
          <p:cNvSpPr txBox="1"/>
          <p:nvPr>
            <p:ph type="title"/>
          </p:nvPr>
        </p:nvSpPr>
        <p:spPr>
          <a:xfrm>
            <a:off x="540685" y="514350"/>
            <a:ext cx="4173000" cy="857400"/>
          </a:xfrm>
          <a:prstGeom prst="rect">
            <a:avLst/>
          </a:prstGeom>
          <a:noFill/>
          <a:ln>
            <a:noFill/>
          </a:ln>
        </p:spPr>
        <p:txBody>
          <a:bodyPr anchorCtr="0" anchor="t" bIns="45700" lIns="91425" spcFirstLastPara="1" rIns="91425" wrap="square" tIns="45700">
            <a:normAutofit/>
          </a:bodyPr>
          <a:lstStyle>
            <a:lvl1pPr lvl="0" rtl="0" algn="l">
              <a:lnSpc>
                <a:spcPct val="85000"/>
              </a:lnSpc>
              <a:spcBef>
                <a:spcPts val="0"/>
              </a:spcBef>
              <a:spcAft>
                <a:spcPts val="0"/>
              </a:spcAft>
              <a:buClr>
                <a:schemeClr val="lt1"/>
              </a:buClr>
              <a:buSzPts val="3000"/>
              <a:buFont typeface="Aharoni"/>
              <a:buNone/>
              <a:defRPr b="1" sz="30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6" name="Google Shape;86;p15"/>
          <p:cNvSpPr txBox="1"/>
          <p:nvPr>
            <p:ph idx="1" type="body"/>
          </p:nvPr>
        </p:nvSpPr>
        <p:spPr>
          <a:xfrm>
            <a:off x="540685" y="1371600"/>
            <a:ext cx="4173000" cy="3352800"/>
          </a:xfrm>
          <a:prstGeom prst="rect">
            <a:avLst/>
          </a:prstGeom>
          <a:noFill/>
          <a:ln>
            <a:noFill/>
          </a:ln>
        </p:spPr>
        <p:txBody>
          <a:bodyPr anchorCtr="0" anchor="t" bIns="45700" lIns="91425" spcFirstLastPara="1" rIns="91425" wrap="square" tIns="45700">
            <a:normAutofit/>
          </a:bodyPr>
          <a:lstStyle>
            <a:lvl1pPr indent="-323850" lvl="0" marL="457200" rtl="0" algn="l">
              <a:lnSpc>
                <a:spcPct val="95000"/>
              </a:lnSpc>
              <a:spcBef>
                <a:spcPts val="1400"/>
              </a:spcBef>
              <a:spcAft>
                <a:spcPts val="0"/>
              </a:spcAft>
              <a:buClr>
                <a:schemeClr val="lt1"/>
              </a:buClr>
              <a:buSzPts val="1500"/>
              <a:buChar char="•"/>
              <a:defRPr sz="1500">
                <a:solidFill>
                  <a:schemeClr val="lt1"/>
                </a:solidFill>
              </a:defRPr>
            </a:lvl1pPr>
            <a:lvl2pPr indent="-323850" lvl="1" marL="914400" rtl="0" algn="l">
              <a:lnSpc>
                <a:spcPct val="95000"/>
              </a:lnSpc>
              <a:spcBef>
                <a:spcPts val="800"/>
              </a:spcBef>
              <a:spcAft>
                <a:spcPts val="0"/>
              </a:spcAft>
              <a:buClr>
                <a:schemeClr val="lt1"/>
              </a:buClr>
              <a:buSzPts val="1500"/>
              <a:buFont typeface="Courier New"/>
              <a:buChar char="o"/>
              <a:defRPr sz="1500">
                <a:solidFill>
                  <a:schemeClr val="lt1"/>
                </a:solidFill>
              </a:defRPr>
            </a:lvl2pPr>
            <a:lvl3pPr indent="-323850" lvl="2" marL="1371600" rtl="0" algn="l">
              <a:lnSpc>
                <a:spcPct val="95000"/>
              </a:lnSpc>
              <a:spcBef>
                <a:spcPts val="800"/>
              </a:spcBef>
              <a:spcAft>
                <a:spcPts val="0"/>
              </a:spcAft>
              <a:buClr>
                <a:schemeClr val="lt1"/>
              </a:buClr>
              <a:buSzPts val="1500"/>
              <a:buFont typeface="Courier New"/>
              <a:buChar char="o"/>
              <a:defRPr sz="1500">
                <a:solidFill>
                  <a:schemeClr val="lt1"/>
                </a:solidFill>
              </a:defRPr>
            </a:lvl3pPr>
            <a:lvl4pPr indent="-323850" lvl="3" marL="1828800" rtl="0" algn="l">
              <a:lnSpc>
                <a:spcPct val="95000"/>
              </a:lnSpc>
              <a:spcBef>
                <a:spcPts val="800"/>
              </a:spcBef>
              <a:spcAft>
                <a:spcPts val="0"/>
              </a:spcAft>
              <a:buClr>
                <a:schemeClr val="lt1"/>
              </a:buClr>
              <a:buSzPts val="1500"/>
              <a:buFont typeface="Courier New"/>
              <a:buChar char="o"/>
              <a:defRPr sz="1500">
                <a:solidFill>
                  <a:schemeClr val="lt1"/>
                </a:solidFill>
              </a:defRPr>
            </a:lvl4pPr>
            <a:lvl5pPr indent="-323850" lvl="4" marL="2286000" rtl="0" algn="l">
              <a:lnSpc>
                <a:spcPct val="95000"/>
              </a:lnSpc>
              <a:spcBef>
                <a:spcPts val="800"/>
              </a:spcBef>
              <a:spcAft>
                <a:spcPts val="0"/>
              </a:spcAft>
              <a:buClr>
                <a:schemeClr val="lt1"/>
              </a:buClr>
              <a:buSzPts val="1500"/>
              <a:buFont typeface="Courier New"/>
              <a:buChar char="o"/>
              <a:defRPr sz="1500">
                <a:solidFill>
                  <a:schemeClr val="lt1"/>
                </a:solidFill>
              </a:defRPr>
            </a:lvl5pPr>
            <a:lvl6pPr indent="-228600" lvl="5" marL="2743200" rtl="0" algn="l">
              <a:lnSpc>
                <a:spcPct val="95000"/>
              </a:lnSpc>
              <a:spcBef>
                <a:spcPts val="800"/>
              </a:spcBef>
              <a:spcAft>
                <a:spcPts val="0"/>
              </a:spcAft>
              <a:buSzPts val="1200"/>
              <a:buNone/>
              <a:defRPr/>
            </a:lvl6pPr>
            <a:lvl7pPr indent="-304800" lvl="6" marL="3200400" rtl="0" algn="l">
              <a:lnSpc>
                <a:spcPct val="95000"/>
              </a:lnSpc>
              <a:spcBef>
                <a:spcPts val="800"/>
              </a:spcBef>
              <a:spcAft>
                <a:spcPts val="0"/>
              </a:spcAft>
              <a:buSzPts val="1200"/>
              <a:buChar char="–"/>
              <a:defRPr/>
            </a:lvl7pPr>
            <a:lvl8pPr indent="-304800" lvl="7" marL="3657600" rtl="0" algn="l">
              <a:lnSpc>
                <a:spcPct val="95000"/>
              </a:lnSpc>
              <a:spcBef>
                <a:spcPts val="800"/>
              </a:spcBef>
              <a:spcAft>
                <a:spcPts val="0"/>
              </a:spcAft>
              <a:buSzPts val="1200"/>
              <a:buChar char="–"/>
              <a:defRPr/>
            </a:lvl8pPr>
            <a:lvl9pPr indent="-304800" lvl="8" marL="4114800" rtl="0" algn="l">
              <a:lnSpc>
                <a:spcPct val="95000"/>
              </a:lnSpc>
              <a:spcBef>
                <a:spcPts val="800"/>
              </a:spcBef>
              <a:spcAft>
                <a:spcPts val="0"/>
              </a:spcAft>
              <a:buSzPts val="1200"/>
              <a:buChar char="–"/>
              <a:defRPr/>
            </a:lvl9pPr>
          </a:lstStyle>
          <a:p/>
        </p:txBody>
      </p:sp>
      <p:sp>
        <p:nvSpPr>
          <p:cNvPr id="87" name="Google Shape;87;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Arial Rounded"/>
                <a:ea typeface="Arial Rounded"/>
                <a:cs typeface="Arial Rounded"/>
                <a:sym typeface="Arial Rounded"/>
              </a:defRPr>
            </a:lvl1pPr>
            <a:lvl2pPr lvl="1">
              <a:buNone/>
              <a:defRPr sz="1300">
                <a:solidFill>
                  <a:schemeClr val="lt1"/>
                </a:solidFill>
                <a:latin typeface="Arial Rounded"/>
                <a:ea typeface="Arial Rounded"/>
                <a:cs typeface="Arial Rounded"/>
                <a:sym typeface="Arial Rounded"/>
              </a:defRPr>
            </a:lvl2pPr>
            <a:lvl3pPr lvl="2">
              <a:buNone/>
              <a:defRPr sz="1300">
                <a:solidFill>
                  <a:schemeClr val="lt1"/>
                </a:solidFill>
                <a:latin typeface="Arial Rounded"/>
                <a:ea typeface="Arial Rounded"/>
                <a:cs typeface="Arial Rounded"/>
                <a:sym typeface="Arial Rounded"/>
              </a:defRPr>
            </a:lvl3pPr>
            <a:lvl4pPr lvl="3">
              <a:buNone/>
              <a:defRPr sz="1300">
                <a:solidFill>
                  <a:schemeClr val="lt1"/>
                </a:solidFill>
                <a:latin typeface="Arial Rounded"/>
                <a:ea typeface="Arial Rounded"/>
                <a:cs typeface="Arial Rounded"/>
                <a:sym typeface="Arial Rounded"/>
              </a:defRPr>
            </a:lvl4pPr>
            <a:lvl5pPr lvl="4">
              <a:buNone/>
              <a:defRPr sz="1300">
                <a:solidFill>
                  <a:schemeClr val="lt1"/>
                </a:solidFill>
                <a:latin typeface="Arial Rounded"/>
                <a:ea typeface="Arial Rounded"/>
                <a:cs typeface="Arial Rounded"/>
                <a:sym typeface="Arial Rounded"/>
              </a:defRPr>
            </a:lvl5pPr>
            <a:lvl6pPr lvl="5">
              <a:buNone/>
              <a:defRPr sz="1300">
                <a:solidFill>
                  <a:schemeClr val="lt1"/>
                </a:solidFill>
                <a:latin typeface="Arial Rounded"/>
                <a:ea typeface="Arial Rounded"/>
                <a:cs typeface="Arial Rounded"/>
                <a:sym typeface="Arial Rounded"/>
              </a:defRPr>
            </a:lvl6pPr>
            <a:lvl7pPr lvl="6">
              <a:buNone/>
              <a:defRPr sz="1300">
                <a:solidFill>
                  <a:schemeClr val="lt1"/>
                </a:solidFill>
                <a:latin typeface="Arial Rounded"/>
                <a:ea typeface="Arial Rounded"/>
                <a:cs typeface="Arial Rounded"/>
                <a:sym typeface="Arial Rounded"/>
              </a:defRPr>
            </a:lvl7pPr>
            <a:lvl8pPr lvl="7">
              <a:buNone/>
              <a:defRPr sz="1300">
                <a:solidFill>
                  <a:schemeClr val="lt1"/>
                </a:solidFill>
                <a:latin typeface="Arial Rounded"/>
                <a:ea typeface="Arial Rounded"/>
                <a:cs typeface="Arial Rounded"/>
                <a:sym typeface="Arial Rounded"/>
              </a:defRPr>
            </a:lvl8pPr>
            <a:lvl9pPr lvl="8">
              <a:buNone/>
              <a:defRPr sz="1300">
                <a:solidFill>
                  <a:schemeClr val="lt1"/>
                </a:solidFill>
                <a:latin typeface="Arial Rounded"/>
                <a:ea typeface="Arial Rounded"/>
                <a:cs typeface="Arial Rounded"/>
                <a:sym typeface="Arial Round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arge Circle Layout_alternate">
  <p:cSld name="1_Large Circle Layout_alternate">
    <p:bg>
      <p:bgPr>
        <a:solidFill>
          <a:schemeClr val="accent1"/>
        </a:solidFill>
      </p:bgPr>
    </p:bg>
    <p:spTree>
      <p:nvGrpSpPr>
        <p:cNvPr id="88" name="Shape 88"/>
        <p:cNvGrpSpPr/>
        <p:nvPr/>
      </p:nvGrpSpPr>
      <p:grpSpPr>
        <a:xfrm>
          <a:off x="0" y="0"/>
          <a:ext cx="0" cy="0"/>
          <a:chOff x="0" y="0"/>
          <a:chExt cx="0" cy="0"/>
        </a:xfrm>
      </p:grpSpPr>
      <p:pic>
        <p:nvPicPr>
          <p:cNvPr id="89" name="Google Shape;89;p16"/>
          <p:cNvPicPr preferRelativeResize="0"/>
          <p:nvPr/>
        </p:nvPicPr>
        <p:blipFill rotWithShape="1">
          <a:blip r:embed="rId2">
            <a:alphaModFix/>
          </a:blip>
          <a:srcRect b="0" l="0" r="22803" t="0"/>
          <a:stretch/>
        </p:blipFill>
        <p:spPr>
          <a:xfrm>
            <a:off x="5163298" y="742"/>
            <a:ext cx="3971769" cy="5143500"/>
          </a:xfrm>
          <a:prstGeom prst="rect">
            <a:avLst/>
          </a:prstGeom>
          <a:noFill/>
          <a:ln>
            <a:noFill/>
          </a:ln>
        </p:spPr>
      </p:pic>
      <p:pic>
        <p:nvPicPr>
          <p:cNvPr id="90" name="Google Shape;90;p16"/>
          <p:cNvPicPr preferRelativeResize="0"/>
          <p:nvPr/>
        </p:nvPicPr>
        <p:blipFill rotWithShape="1">
          <a:blip r:embed="rId3">
            <a:alphaModFix/>
          </a:blip>
          <a:srcRect b="14356" l="18752" r="-17294" t="25322"/>
          <a:stretch/>
        </p:blipFill>
        <p:spPr>
          <a:xfrm>
            <a:off x="0" y="0"/>
            <a:ext cx="9012998" cy="5173005"/>
          </a:xfrm>
          <a:prstGeom prst="rect">
            <a:avLst/>
          </a:prstGeom>
          <a:noFill/>
          <a:ln>
            <a:noFill/>
          </a:ln>
        </p:spPr>
      </p:pic>
      <p:sp>
        <p:nvSpPr>
          <p:cNvPr id="91" name="Google Shape;91;p16"/>
          <p:cNvSpPr txBox="1"/>
          <p:nvPr>
            <p:ph type="title"/>
          </p:nvPr>
        </p:nvSpPr>
        <p:spPr>
          <a:xfrm>
            <a:off x="540685" y="514350"/>
            <a:ext cx="4173000" cy="857400"/>
          </a:xfrm>
          <a:prstGeom prst="rect">
            <a:avLst/>
          </a:prstGeom>
          <a:noFill/>
          <a:ln>
            <a:noFill/>
          </a:ln>
        </p:spPr>
        <p:txBody>
          <a:bodyPr anchorCtr="0" anchor="t" bIns="45700" lIns="91425" spcFirstLastPara="1" rIns="91425" wrap="square" tIns="45700">
            <a:normAutofit/>
          </a:bodyPr>
          <a:lstStyle>
            <a:lvl1pPr lvl="0" rtl="0" algn="l">
              <a:lnSpc>
                <a:spcPct val="85000"/>
              </a:lnSpc>
              <a:spcBef>
                <a:spcPts val="0"/>
              </a:spcBef>
              <a:spcAft>
                <a:spcPts val="0"/>
              </a:spcAft>
              <a:buClr>
                <a:schemeClr val="accent1"/>
              </a:buClr>
              <a:buSzPts val="3000"/>
              <a:buFont typeface="Aharoni"/>
              <a:buNone/>
              <a:defRPr b="1" sz="3000">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2" name="Google Shape;92;p16"/>
          <p:cNvSpPr txBox="1"/>
          <p:nvPr>
            <p:ph idx="1" type="body"/>
          </p:nvPr>
        </p:nvSpPr>
        <p:spPr>
          <a:xfrm>
            <a:off x="540685" y="1371600"/>
            <a:ext cx="4173000" cy="3352800"/>
          </a:xfrm>
          <a:prstGeom prst="rect">
            <a:avLst/>
          </a:prstGeom>
          <a:noFill/>
          <a:ln>
            <a:noFill/>
          </a:ln>
        </p:spPr>
        <p:txBody>
          <a:bodyPr anchorCtr="0" anchor="t" bIns="45700" lIns="91425" spcFirstLastPara="1" rIns="91425" wrap="square" tIns="45700">
            <a:normAutofit/>
          </a:bodyPr>
          <a:lstStyle>
            <a:lvl1pPr indent="-323850" lvl="0" marL="457200" rtl="0" algn="l">
              <a:lnSpc>
                <a:spcPct val="95000"/>
              </a:lnSpc>
              <a:spcBef>
                <a:spcPts val="1400"/>
              </a:spcBef>
              <a:spcAft>
                <a:spcPts val="0"/>
              </a:spcAft>
              <a:buSzPts val="1500"/>
              <a:buChar char="•"/>
              <a:defRPr sz="1500"/>
            </a:lvl1pPr>
            <a:lvl2pPr indent="-323850" lvl="1" marL="914400" rtl="0" algn="l">
              <a:lnSpc>
                <a:spcPct val="95000"/>
              </a:lnSpc>
              <a:spcBef>
                <a:spcPts val="800"/>
              </a:spcBef>
              <a:spcAft>
                <a:spcPts val="0"/>
              </a:spcAft>
              <a:buSzPts val="1500"/>
              <a:buFont typeface="Courier New"/>
              <a:buChar char="o"/>
              <a:defRPr sz="1500"/>
            </a:lvl2pPr>
            <a:lvl3pPr indent="-323850" lvl="2" marL="1371600" rtl="0" algn="l">
              <a:lnSpc>
                <a:spcPct val="95000"/>
              </a:lnSpc>
              <a:spcBef>
                <a:spcPts val="800"/>
              </a:spcBef>
              <a:spcAft>
                <a:spcPts val="0"/>
              </a:spcAft>
              <a:buSzPts val="1500"/>
              <a:buFont typeface="Courier New"/>
              <a:buChar char="o"/>
              <a:defRPr sz="1500"/>
            </a:lvl3pPr>
            <a:lvl4pPr indent="-323850" lvl="3" marL="1828800" rtl="0" algn="l">
              <a:lnSpc>
                <a:spcPct val="95000"/>
              </a:lnSpc>
              <a:spcBef>
                <a:spcPts val="800"/>
              </a:spcBef>
              <a:spcAft>
                <a:spcPts val="0"/>
              </a:spcAft>
              <a:buSzPts val="1500"/>
              <a:buFont typeface="Courier New"/>
              <a:buChar char="o"/>
              <a:defRPr sz="1500"/>
            </a:lvl4pPr>
            <a:lvl5pPr indent="-323850" lvl="4" marL="2286000" rtl="0" algn="l">
              <a:lnSpc>
                <a:spcPct val="95000"/>
              </a:lnSpc>
              <a:spcBef>
                <a:spcPts val="800"/>
              </a:spcBef>
              <a:spcAft>
                <a:spcPts val="0"/>
              </a:spcAft>
              <a:buSzPts val="1500"/>
              <a:buFont typeface="Courier New"/>
              <a:buChar char="o"/>
              <a:defRPr sz="1500"/>
            </a:lvl5pPr>
            <a:lvl6pPr indent="-228600" lvl="5" marL="2743200" rtl="0" algn="l">
              <a:lnSpc>
                <a:spcPct val="95000"/>
              </a:lnSpc>
              <a:spcBef>
                <a:spcPts val="800"/>
              </a:spcBef>
              <a:spcAft>
                <a:spcPts val="0"/>
              </a:spcAft>
              <a:buSzPts val="1200"/>
              <a:buNone/>
              <a:defRPr/>
            </a:lvl6pPr>
            <a:lvl7pPr indent="-304800" lvl="6" marL="3200400" rtl="0" algn="l">
              <a:lnSpc>
                <a:spcPct val="95000"/>
              </a:lnSpc>
              <a:spcBef>
                <a:spcPts val="800"/>
              </a:spcBef>
              <a:spcAft>
                <a:spcPts val="0"/>
              </a:spcAft>
              <a:buSzPts val="1200"/>
              <a:buChar char="–"/>
              <a:defRPr/>
            </a:lvl7pPr>
            <a:lvl8pPr indent="-304800" lvl="7" marL="3657600" rtl="0" algn="l">
              <a:lnSpc>
                <a:spcPct val="95000"/>
              </a:lnSpc>
              <a:spcBef>
                <a:spcPts val="800"/>
              </a:spcBef>
              <a:spcAft>
                <a:spcPts val="0"/>
              </a:spcAft>
              <a:buSzPts val="1200"/>
              <a:buChar char="–"/>
              <a:defRPr/>
            </a:lvl8pPr>
            <a:lvl9pPr indent="-304800" lvl="8" marL="4114800" rtl="0" algn="l">
              <a:lnSpc>
                <a:spcPct val="95000"/>
              </a:lnSpc>
              <a:spcBef>
                <a:spcPts val="800"/>
              </a:spcBef>
              <a:spcAft>
                <a:spcPts val="0"/>
              </a:spcAft>
              <a:buSzPts val="1200"/>
              <a:buChar char="–"/>
              <a:defRPr/>
            </a:lvl9pPr>
          </a:lstStyle>
          <a:p/>
        </p:txBody>
      </p:sp>
      <p:sp>
        <p:nvSpPr>
          <p:cNvPr id="93" name="Google Shape;93;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Arial Rounded"/>
                <a:ea typeface="Arial Rounded"/>
                <a:cs typeface="Arial Rounded"/>
                <a:sym typeface="Arial Rounded"/>
              </a:defRPr>
            </a:lvl1pPr>
            <a:lvl2pPr lvl="1">
              <a:buNone/>
              <a:defRPr sz="1300">
                <a:solidFill>
                  <a:schemeClr val="dk1"/>
                </a:solidFill>
                <a:latin typeface="Arial Rounded"/>
                <a:ea typeface="Arial Rounded"/>
                <a:cs typeface="Arial Rounded"/>
                <a:sym typeface="Arial Rounded"/>
              </a:defRPr>
            </a:lvl2pPr>
            <a:lvl3pPr lvl="2">
              <a:buNone/>
              <a:defRPr sz="1300">
                <a:solidFill>
                  <a:schemeClr val="dk1"/>
                </a:solidFill>
                <a:latin typeface="Arial Rounded"/>
                <a:ea typeface="Arial Rounded"/>
                <a:cs typeface="Arial Rounded"/>
                <a:sym typeface="Arial Rounded"/>
              </a:defRPr>
            </a:lvl3pPr>
            <a:lvl4pPr lvl="3">
              <a:buNone/>
              <a:defRPr sz="1300">
                <a:solidFill>
                  <a:schemeClr val="dk1"/>
                </a:solidFill>
                <a:latin typeface="Arial Rounded"/>
                <a:ea typeface="Arial Rounded"/>
                <a:cs typeface="Arial Rounded"/>
                <a:sym typeface="Arial Rounded"/>
              </a:defRPr>
            </a:lvl4pPr>
            <a:lvl5pPr lvl="4">
              <a:buNone/>
              <a:defRPr sz="1300">
                <a:solidFill>
                  <a:schemeClr val="dk1"/>
                </a:solidFill>
                <a:latin typeface="Arial Rounded"/>
                <a:ea typeface="Arial Rounded"/>
                <a:cs typeface="Arial Rounded"/>
                <a:sym typeface="Arial Rounded"/>
              </a:defRPr>
            </a:lvl5pPr>
            <a:lvl6pPr lvl="5">
              <a:buNone/>
              <a:defRPr sz="1300">
                <a:solidFill>
                  <a:schemeClr val="dk1"/>
                </a:solidFill>
                <a:latin typeface="Arial Rounded"/>
                <a:ea typeface="Arial Rounded"/>
                <a:cs typeface="Arial Rounded"/>
                <a:sym typeface="Arial Rounded"/>
              </a:defRPr>
            </a:lvl6pPr>
            <a:lvl7pPr lvl="6">
              <a:buNone/>
              <a:defRPr sz="1300">
                <a:solidFill>
                  <a:schemeClr val="dk1"/>
                </a:solidFill>
                <a:latin typeface="Arial Rounded"/>
                <a:ea typeface="Arial Rounded"/>
                <a:cs typeface="Arial Rounded"/>
                <a:sym typeface="Arial Rounded"/>
              </a:defRPr>
            </a:lvl7pPr>
            <a:lvl8pPr lvl="7">
              <a:buNone/>
              <a:defRPr sz="1300">
                <a:solidFill>
                  <a:schemeClr val="dk1"/>
                </a:solidFill>
                <a:latin typeface="Arial Rounded"/>
                <a:ea typeface="Arial Rounded"/>
                <a:cs typeface="Arial Rounded"/>
                <a:sym typeface="Arial Rounded"/>
              </a:defRPr>
            </a:lvl8pPr>
            <a:lvl9pPr lvl="8">
              <a:buNone/>
              <a:defRPr sz="1300">
                <a:solidFill>
                  <a:schemeClr val="dk1"/>
                </a:solidFill>
                <a:latin typeface="Arial Rounded"/>
                <a:ea typeface="Arial Rounded"/>
                <a:cs typeface="Arial Rounded"/>
                <a:sym typeface="Arial Round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Circle Layout">
  <p:cSld name="Small Circle Layout">
    <p:bg>
      <p:bgPr>
        <a:solidFill>
          <a:schemeClr val="accent5"/>
        </a:solidFill>
      </p:bgPr>
    </p:bg>
    <p:spTree>
      <p:nvGrpSpPr>
        <p:cNvPr id="94" name="Shape 94"/>
        <p:cNvGrpSpPr/>
        <p:nvPr/>
      </p:nvGrpSpPr>
      <p:grpSpPr>
        <a:xfrm>
          <a:off x="0" y="0"/>
          <a:ext cx="0" cy="0"/>
          <a:chOff x="0" y="0"/>
          <a:chExt cx="0" cy="0"/>
        </a:xfrm>
      </p:grpSpPr>
      <p:pic>
        <p:nvPicPr>
          <p:cNvPr id="95" name="Google Shape;95;p17"/>
          <p:cNvPicPr preferRelativeResize="0"/>
          <p:nvPr/>
        </p:nvPicPr>
        <p:blipFill rotWithShape="1">
          <a:blip r:embed="rId2">
            <a:alphaModFix/>
          </a:blip>
          <a:srcRect b="0" l="12526" r="0" t="27891"/>
          <a:stretch/>
        </p:blipFill>
        <p:spPr>
          <a:xfrm>
            <a:off x="0" y="0"/>
            <a:ext cx="3657363" cy="2826802"/>
          </a:xfrm>
          <a:prstGeom prst="rect">
            <a:avLst/>
          </a:prstGeom>
          <a:noFill/>
          <a:ln>
            <a:noFill/>
          </a:ln>
        </p:spPr>
      </p:pic>
      <p:sp>
        <p:nvSpPr>
          <p:cNvPr id="96" name="Google Shape;96;p17"/>
          <p:cNvSpPr txBox="1"/>
          <p:nvPr>
            <p:ph idx="1" type="body"/>
          </p:nvPr>
        </p:nvSpPr>
        <p:spPr>
          <a:xfrm>
            <a:off x="4572000" y="1371600"/>
            <a:ext cx="4058700" cy="3257700"/>
          </a:xfrm>
          <a:prstGeom prst="rect">
            <a:avLst/>
          </a:prstGeom>
          <a:noFill/>
          <a:ln>
            <a:noFill/>
          </a:ln>
        </p:spPr>
        <p:txBody>
          <a:bodyPr anchorCtr="0" anchor="t" bIns="45700" lIns="91425" spcFirstLastPara="1" rIns="91425" wrap="square" tIns="45700">
            <a:normAutofit/>
          </a:bodyPr>
          <a:lstStyle>
            <a:lvl1pPr indent="-323850" lvl="0" marL="457200" rtl="0" algn="l">
              <a:lnSpc>
                <a:spcPct val="95000"/>
              </a:lnSpc>
              <a:spcBef>
                <a:spcPts val="1400"/>
              </a:spcBef>
              <a:spcAft>
                <a:spcPts val="0"/>
              </a:spcAft>
              <a:buClr>
                <a:schemeClr val="lt1"/>
              </a:buClr>
              <a:buSzPts val="1500"/>
              <a:buChar char="•"/>
              <a:defRPr sz="1500">
                <a:solidFill>
                  <a:schemeClr val="lt1"/>
                </a:solidFill>
              </a:defRPr>
            </a:lvl1pPr>
            <a:lvl2pPr indent="-323850" lvl="1" marL="914400" rtl="0" algn="l">
              <a:lnSpc>
                <a:spcPct val="95000"/>
              </a:lnSpc>
              <a:spcBef>
                <a:spcPts val="800"/>
              </a:spcBef>
              <a:spcAft>
                <a:spcPts val="0"/>
              </a:spcAft>
              <a:buClr>
                <a:schemeClr val="lt1"/>
              </a:buClr>
              <a:buSzPts val="1500"/>
              <a:buFont typeface="Courier New"/>
              <a:buChar char="o"/>
              <a:defRPr sz="1500">
                <a:solidFill>
                  <a:schemeClr val="lt1"/>
                </a:solidFill>
              </a:defRPr>
            </a:lvl2pPr>
            <a:lvl3pPr indent="-323850" lvl="2" marL="1371600" rtl="0" algn="l">
              <a:lnSpc>
                <a:spcPct val="95000"/>
              </a:lnSpc>
              <a:spcBef>
                <a:spcPts val="800"/>
              </a:spcBef>
              <a:spcAft>
                <a:spcPts val="0"/>
              </a:spcAft>
              <a:buClr>
                <a:schemeClr val="lt1"/>
              </a:buClr>
              <a:buSzPts val="1500"/>
              <a:buFont typeface="Courier New"/>
              <a:buChar char="o"/>
              <a:defRPr sz="1500">
                <a:solidFill>
                  <a:schemeClr val="lt1"/>
                </a:solidFill>
              </a:defRPr>
            </a:lvl3pPr>
            <a:lvl4pPr indent="-323850" lvl="3" marL="1828800" rtl="0" algn="l">
              <a:lnSpc>
                <a:spcPct val="95000"/>
              </a:lnSpc>
              <a:spcBef>
                <a:spcPts val="800"/>
              </a:spcBef>
              <a:spcAft>
                <a:spcPts val="0"/>
              </a:spcAft>
              <a:buClr>
                <a:schemeClr val="lt1"/>
              </a:buClr>
              <a:buSzPts val="1500"/>
              <a:buFont typeface="Courier New"/>
              <a:buChar char="o"/>
              <a:defRPr sz="1500">
                <a:solidFill>
                  <a:schemeClr val="lt1"/>
                </a:solidFill>
              </a:defRPr>
            </a:lvl4pPr>
            <a:lvl5pPr indent="-323850" lvl="4" marL="2286000" rtl="0" algn="l">
              <a:lnSpc>
                <a:spcPct val="95000"/>
              </a:lnSpc>
              <a:spcBef>
                <a:spcPts val="800"/>
              </a:spcBef>
              <a:spcAft>
                <a:spcPts val="0"/>
              </a:spcAft>
              <a:buClr>
                <a:schemeClr val="lt1"/>
              </a:buClr>
              <a:buSzPts val="1500"/>
              <a:buFont typeface="Courier New"/>
              <a:buChar char="o"/>
              <a:defRPr sz="1500">
                <a:solidFill>
                  <a:schemeClr val="lt1"/>
                </a:solidFill>
              </a:defRPr>
            </a:lvl5pPr>
            <a:lvl6pPr indent="-228600" lvl="5" marL="2743200" rtl="0" algn="l">
              <a:lnSpc>
                <a:spcPct val="95000"/>
              </a:lnSpc>
              <a:spcBef>
                <a:spcPts val="800"/>
              </a:spcBef>
              <a:spcAft>
                <a:spcPts val="0"/>
              </a:spcAft>
              <a:buSzPts val="1200"/>
              <a:buNone/>
              <a:defRPr/>
            </a:lvl6pPr>
            <a:lvl7pPr indent="-304800" lvl="6" marL="3200400" rtl="0" algn="l">
              <a:lnSpc>
                <a:spcPct val="95000"/>
              </a:lnSpc>
              <a:spcBef>
                <a:spcPts val="800"/>
              </a:spcBef>
              <a:spcAft>
                <a:spcPts val="0"/>
              </a:spcAft>
              <a:buSzPts val="1200"/>
              <a:buChar char="–"/>
              <a:defRPr/>
            </a:lvl7pPr>
            <a:lvl8pPr indent="-304800" lvl="7" marL="3657600" rtl="0" algn="l">
              <a:lnSpc>
                <a:spcPct val="95000"/>
              </a:lnSpc>
              <a:spcBef>
                <a:spcPts val="800"/>
              </a:spcBef>
              <a:spcAft>
                <a:spcPts val="0"/>
              </a:spcAft>
              <a:buSzPts val="1200"/>
              <a:buChar char="–"/>
              <a:defRPr/>
            </a:lvl8pPr>
            <a:lvl9pPr indent="-304800" lvl="8" marL="4114800" rtl="0" algn="l">
              <a:lnSpc>
                <a:spcPct val="95000"/>
              </a:lnSpc>
              <a:spcBef>
                <a:spcPts val="800"/>
              </a:spcBef>
              <a:spcAft>
                <a:spcPts val="0"/>
              </a:spcAft>
              <a:buSzPts val="1200"/>
              <a:buChar char="–"/>
              <a:defRPr/>
            </a:lvl9pPr>
          </a:lstStyle>
          <a:p/>
        </p:txBody>
      </p:sp>
      <p:sp>
        <p:nvSpPr>
          <p:cNvPr id="97" name="Google Shape;97;p17"/>
          <p:cNvSpPr txBox="1"/>
          <p:nvPr>
            <p:ph type="title"/>
          </p:nvPr>
        </p:nvSpPr>
        <p:spPr>
          <a:xfrm>
            <a:off x="513293" y="514350"/>
            <a:ext cx="2915400" cy="1600200"/>
          </a:xfrm>
          <a:prstGeom prst="rect">
            <a:avLst/>
          </a:prstGeom>
          <a:noFill/>
          <a:ln>
            <a:noFill/>
          </a:ln>
        </p:spPr>
        <p:txBody>
          <a:bodyPr anchorCtr="0" anchor="t" bIns="45700" lIns="91425" spcFirstLastPara="1" rIns="91425" wrap="square" tIns="45700">
            <a:normAutofit/>
          </a:bodyPr>
          <a:lstStyle>
            <a:lvl1pPr lvl="0" rtl="0" algn="l">
              <a:lnSpc>
                <a:spcPct val="85000"/>
              </a:lnSpc>
              <a:spcBef>
                <a:spcPts val="0"/>
              </a:spcBef>
              <a:spcAft>
                <a:spcPts val="0"/>
              </a:spcAft>
              <a:buClr>
                <a:schemeClr val="accent1"/>
              </a:buClr>
              <a:buSzPts val="3000"/>
              <a:buFont typeface="Aharoni"/>
              <a:buNone/>
              <a:defRPr b="1" sz="3000">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8" name="Google Shape;9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Arial Rounded"/>
                <a:ea typeface="Arial Rounded"/>
                <a:cs typeface="Arial Rounded"/>
                <a:sym typeface="Arial Rounded"/>
              </a:defRPr>
            </a:lvl1pPr>
            <a:lvl2pPr lvl="1">
              <a:buNone/>
              <a:defRPr sz="1300">
                <a:solidFill>
                  <a:schemeClr val="lt1"/>
                </a:solidFill>
                <a:latin typeface="Arial Rounded"/>
                <a:ea typeface="Arial Rounded"/>
                <a:cs typeface="Arial Rounded"/>
                <a:sym typeface="Arial Rounded"/>
              </a:defRPr>
            </a:lvl2pPr>
            <a:lvl3pPr lvl="2">
              <a:buNone/>
              <a:defRPr sz="1300">
                <a:solidFill>
                  <a:schemeClr val="lt1"/>
                </a:solidFill>
                <a:latin typeface="Arial Rounded"/>
                <a:ea typeface="Arial Rounded"/>
                <a:cs typeface="Arial Rounded"/>
                <a:sym typeface="Arial Rounded"/>
              </a:defRPr>
            </a:lvl3pPr>
            <a:lvl4pPr lvl="3">
              <a:buNone/>
              <a:defRPr sz="1300">
                <a:solidFill>
                  <a:schemeClr val="lt1"/>
                </a:solidFill>
                <a:latin typeface="Arial Rounded"/>
                <a:ea typeface="Arial Rounded"/>
                <a:cs typeface="Arial Rounded"/>
                <a:sym typeface="Arial Rounded"/>
              </a:defRPr>
            </a:lvl4pPr>
            <a:lvl5pPr lvl="4">
              <a:buNone/>
              <a:defRPr sz="1300">
                <a:solidFill>
                  <a:schemeClr val="lt1"/>
                </a:solidFill>
                <a:latin typeface="Arial Rounded"/>
                <a:ea typeface="Arial Rounded"/>
                <a:cs typeface="Arial Rounded"/>
                <a:sym typeface="Arial Rounded"/>
              </a:defRPr>
            </a:lvl5pPr>
            <a:lvl6pPr lvl="5">
              <a:buNone/>
              <a:defRPr sz="1300">
                <a:solidFill>
                  <a:schemeClr val="lt1"/>
                </a:solidFill>
                <a:latin typeface="Arial Rounded"/>
                <a:ea typeface="Arial Rounded"/>
                <a:cs typeface="Arial Rounded"/>
                <a:sym typeface="Arial Rounded"/>
              </a:defRPr>
            </a:lvl6pPr>
            <a:lvl7pPr lvl="6">
              <a:buNone/>
              <a:defRPr sz="1300">
                <a:solidFill>
                  <a:schemeClr val="lt1"/>
                </a:solidFill>
                <a:latin typeface="Arial Rounded"/>
                <a:ea typeface="Arial Rounded"/>
                <a:cs typeface="Arial Rounded"/>
                <a:sym typeface="Arial Rounded"/>
              </a:defRPr>
            </a:lvl7pPr>
            <a:lvl8pPr lvl="7">
              <a:buNone/>
              <a:defRPr sz="1300">
                <a:solidFill>
                  <a:schemeClr val="lt1"/>
                </a:solidFill>
                <a:latin typeface="Arial Rounded"/>
                <a:ea typeface="Arial Rounded"/>
                <a:cs typeface="Arial Rounded"/>
                <a:sym typeface="Arial Rounded"/>
              </a:defRPr>
            </a:lvl8pPr>
            <a:lvl9pPr lvl="8">
              <a:buNone/>
              <a:defRPr sz="1300">
                <a:solidFill>
                  <a:schemeClr val="lt1"/>
                </a:solidFill>
                <a:latin typeface="Arial Rounded"/>
                <a:ea typeface="Arial Rounded"/>
                <a:cs typeface="Arial Rounded"/>
                <a:sym typeface="Arial Round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Circle Layout Blue">
  <p:cSld name="Small Circle Layout Blue">
    <p:bg>
      <p:bgPr>
        <a:solidFill>
          <a:schemeClr val="dk2"/>
        </a:solidFill>
      </p:bgPr>
    </p:bg>
    <p:spTree>
      <p:nvGrpSpPr>
        <p:cNvPr id="99" name="Shape 99"/>
        <p:cNvGrpSpPr/>
        <p:nvPr/>
      </p:nvGrpSpPr>
      <p:grpSpPr>
        <a:xfrm>
          <a:off x="0" y="0"/>
          <a:ext cx="0" cy="0"/>
          <a:chOff x="0" y="0"/>
          <a:chExt cx="0" cy="0"/>
        </a:xfrm>
      </p:grpSpPr>
      <p:pic>
        <p:nvPicPr>
          <p:cNvPr id="100" name="Google Shape;100;p18"/>
          <p:cNvPicPr preferRelativeResize="0"/>
          <p:nvPr/>
        </p:nvPicPr>
        <p:blipFill rotWithShape="1">
          <a:blip r:embed="rId2">
            <a:alphaModFix/>
          </a:blip>
          <a:srcRect b="0" l="12526" r="0" t="27891"/>
          <a:stretch/>
        </p:blipFill>
        <p:spPr>
          <a:xfrm>
            <a:off x="0" y="0"/>
            <a:ext cx="3657363" cy="2826802"/>
          </a:xfrm>
          <a:prstGeom prst="rect">
            <a:avLst/>
          </a:prstGeom>
          <a:noFill/>
          <a:ln>
            <a:noFill/>
          </a:ln>
        </p:spPr>
      </p:pic>
      <p:sp>
        <p:nvSpPr>
          <p:cNvPr id="101" name="Google Shape;101;p18"/>
          <p:cNvSpPr txBox="1"/>
          <p:nvPr>
            <p:ph idx="1" type="body"/>
          </p:nvPr>
        </p:nvSpPr>
        <p:spPr>
          <a:xfrm>
            <a:off x="4572000" y="1371600"/>
            <a:ext cx="4058700" cy="3257700"/>
          </a:xfrm>
          <a:prstGeom prst="rect">
            <a:avLst/>
          </a:prstGeom>
          <a:noFill/>
          <a:ln>
            <a:noFill/>
          </a:ln>
        </p:spPr>
        <p:txBody>
          <a:bodyPr anchorCtr="0" anchor="t" bIns="45700" lIns="91425" spcFirstLastPara="1" rIns="91425" wrap="square" tIns="45700">
            <a:normAutofit/>
          </a:bodyPr>
          <a:lstStyle>
            <a:lvl1pPr indent="-323850" lvl="0" marL="457200" rtl="0" algn="l">
              <a:lnSpc>
                <a:spcPct val="95000"/>
              </a:lnSpc>
              <a:spcBef>
                <a:spcPts val="1400"/>
              </a:spcBef>
              <a:spcAft>
                <a:spcPts val="0"/>
              </a:spcAft>
              <a:buClr>
                <a:schemeClr val="lt1"/>
              </a:buClr>
              <a:buSzPts val="1500"/>
              <a:buChar char="•"/>
              <a:defRPr sz="1500">
                <a:solidFill>
                  <a:schemeClr val="lt1"/>
                </a:solidFill>
              </a:defRPr>
            </a:lvl1pPr>
            <a:lvl2pPr indent="-323850" lvl="1" marL="914400" rtl="0" algn="l">
              <a:lnSpc>
                <a:spcPct val="95000"/>
              </a:lnSpc>
              <a:spcBef>
                <a:spcPts val="800"/>
              </a:spcBef>
              <a:spcAft>
                <a:spcPts val="0"/>
              </a:spcAft>
              <a:buClr>
                <a:schemeClr val="lt1"/>
              </a:buClr>
              <a:buSzPts val="1500"/>
              <a:buFont typeface="Courier New"/>
              <a:buChar char="o"/>
              <a:defRPr sz="1500">
                <a:solidFill>
                  <a:schemeClr val="lt1"/>
                </a:solidFill>
              </a:defRPr>
            </a:lvl2pPr>
            <a:lvl3pPr indent="-323850" lvl="2" marL="1371600" rtl="0" algn="l">
              <a:lnSpc>
                <a:spcPct val="95000"/>
              </a:lnSpc>
              <a:spcBef>
                <a:spcPts val="800"/>
              </a:spcBef>
              <a:spcAft>
                <a:spcPts val="0"/>
              </a:spcAft>
              <a:buClr>
                <a:schemeClr val="lt1"/>
              </a:buClr>
              <a:buSzPts val="1500"/>
              <a:buFont typeface="Courier New"/>
              <a:buChar char="o"/>
              <a:defRPr sz="1500">
                <a:solidFill>
                  <a:schemeClr val="lt1"/>
                </a:solidFill>
              </a:defRPr>
            </a:lvl3pPr>
            <a:lvl4pPr indent="-323850" lvl="3" marL="1828800" rtl="0" algn="l">
              <a:lnSpc>
                <a:spcPct val="95000"/>
              </a:lnSpc>
              <a:spcBef>
                <a:spcPts val="800"/>
              </a:spcBef>
              <a:spcAft>
                <a:spcPts val="0"/>
              </a:spcAft>
              <a:buClr>
                <a:schemeClr val="lt1"/>
              </a:buClr>
              <a:buSzPts val="1500"/>
              <a:buFont typeface="Courier New"/>
              <a:buChar char="o"/>
              <a:defRPr sz="1500">
                <a:solidFill>
                  <a:schemeClr val="lt1"/>
                </a:solidFill>
              </a:defRPr>
            </a:lvl4pPr>
            <a:lvl5pPr indent="-323850" lvl="4" marL="2286000" rtl="0" algn="l">
              <a:lnSpc>
                <a:spcPct val="95000"/>
              </a:lnSpc>
              <a:spcBef>
                <a:spcPts val="800"/>
              </a:spcBef>
              <a:spcAft>
                <a:spcPts val="0"/>
              </a:spcAft>
              <a:buClr>
                <a:schemeClr val="lt1"/>
              </a:buClr>
              <a:buSzPts val="1500"/>
              <a:buFont typeface="Courier New"/>
              <a:buChar char="o"/>
              <a:defRPr sz="1500">
                <a:solidFill>
                  <a:schemeClr val="lt1"/>
                </a:solidFill>
              </a:defRPr>
            </a:lvl5pPr>
            <a:lvl6pPr indent="-228600" lvl="5" marL="2743200" rtl="0" algn="l">
              <a:lnSpc>
                <a:spcPct val="95000"/>
              </a:lnSpc>
              <a:spcBef>
                <a:spcPts val="800"/>
              </a:spcBef>
              <a:spcAft>
                <a:spcPts val="0"/>
              </a:spcAft>
              <a:buSzPts val="1200"/>
              <a:buNone/>
              <a:defRPr/>
            </a:lvl6pPr>
            <a:lvl7pPr indent="-304800" lvl="6" marL="3200400" rtl="0" algn="l">
              <a:lnSpc>
                <a:spcPct val="95000"/>
              </a:lnSpc>
              <a:spcBef>
                <a:spcPts val="800"/>
              </a:spcBef>
              <a:spcAft>
                <a:spcPts val="0"/>
              </a:spcAft>
              <a:buSzPts val="1200"/>
              <a:buChar char="–"/>
              <a:defRPr/>
            </a:lvl7pPr>
            <a:lvl8pPr indent="-304800" lvl="7" marL="3657600" rtl="0" algn="l">
              <a:lnSpc>
                <a:spcPct val="95000"/>
              </a:lnSpc>
              <a:spcBef>
                <a:spcPts val="800"/>
              </a:spcBef>
              <a:spcAft>
                <a:spcPts val="0"/>
              </a:spcAft>
              <a:buSzPts val="1200"/>
              <a:buChar char="–"/>
              <a:defRPr/>
            </a:lvl8pPr>
            <a:lvl9pPr indent="-304800" lvl="8" marL="4114800" rtl="0" algn="l">
              <a:lnSpc>
                <a:spcPct val="95000"/>
              </a:lnSpc>
              <a:spcBef>
                <a:spcPts val="800"/>
              </a:spcBef>
              <a:spcAft>
                <a:spcPts val="0"/>
              </a:spcAft>
              <a:buSzPts val="1200"/>
              <a:buChar char="–"/>
              <a:defRPr/>
            </a:lvl9pPr>
          </a:lstStyle>
          <a:p/>
        </p:txBody>
      </p:sp>
      <p:sp>
        <p:nvSpPr>
          <p:cNvPr id="102" name="Google Shape;102;p18"/>
          <p:cNvSpPr txBox="1"/>
          <p:nvPr>
            <p:ph type="title"/>
          </p:nvPr>
        </p:nvSpPr>
        <p:spPr>
          <a:xfrm>
            <a:off x="513293" y="514350"/>
            <a:ext cx="2915400" cy="1600200"/>
          </a:xfrm>
          <a:prstGeom prst="rect">
            <a:avLst/>
          </a:prstGeom>
          <a:noFill/>
          <a:ln>
            <a:noFill/>
          </a:ln>
        </p:spPr>
        <p:txBody>
          <a:bodyPr anchorCtr="0" anchor="t" bIns="45700" lIns="91425" spcFirstLastPara="1" rIns="91425" wrap="square" tIns="45700">
            <a:normAutofit/>
          </a:bodyPr>
          <a:lstStyle>
            <a:lvl1pPr lvl="0" rtl="0" algn="l">
              <a:lnSpc>
                <a:spcPct val="85000"/>
              </a:lnSpc>
              <a:spcBef>
                <a:spcPts val="0"/>
              </a:spcBef>
              <a:spcAft>
                <a:spcPts val="0"/>
              </a:spcAft>
              <a:buClr>
                <a:schemeClr val="dk2"/>
              </a:buClr>
              <a:buSzPts val="3000"/>
              <a:buFont typeface="Aharoni"/>
              <a:buNone/>
              <a:defRPr b="1" sz="3000">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Arial Rounded"/>
                <a:ea typeface="Arial Rounded"/>
                <a:cs typeface="Arial Rounded"/>
                <a:sym typeface="Arial Rounded"/>
              </a:defRPr>
            </a:lvl1pPr>
            <a:lvl2pPr lvl="1">
              <a:buNone/>
              <a:defRPr sz="1300">
                <a:solidFill>
                  <a:schemeClr val="lt1"/>
                </a:solidFill>
                <a:latin typeface="Arial Rounded"/>
                <a:ea typeface="Arial Rounded"/>
                <a:cs typeface="Arial Rounded"/>
                <a:sym typeface="Arial Rounded"/>
              </a:defRPr>
            </a:lvl2pPr>
            <a:lvl3pPr lvl="2">
              <a:buNone/>
              <a:defRPr sz="1300">
                <a:solidFill>
                  <a:schemeClr val="lt1"/>
                </a:solidFill>
                <a:latin typeface="Arial Rounded"/>
                <a:ea typeface="Arial Rounded"/>
                <a:cs typeface="Arial Rounded"/>
                <a:sym typeface="Arial Rounded"/>
              </a:defRPr>
            </a:lvl3pPr>
            <a:lvl4pPr lvl="3">
              <a:buNone/>
              <a:defRPr sz="1300">
                <a:solidFill>
                  <a:schemeClr val="lt1"/>
                </a:solidFill>
                <a:latin typeface="Arial Rounded"/>
                <a:ea typeface="Arial Rounded"/>
                <a:cs typeface="Arial Rounded"/>
                <a:sym typeface="Arial Rounded"/>
              </a:defRPr>
            </a:lvl4pPr>
            <a:lvl5pPr lvl="4">
              <a:buNone/>
              <a:defRPr sz="1300">
                <a:solidFill>
                  <a:schemeClr val="lt1"/>
                </a:solidFill>
                <a:latin typeface="Arial Rounded"/>
                <a:ea typeface="Arial Rounded"/>
                <a:cs typeface="Arial Rounded"/>
                <a:sym typeface="Arial Rounded"/>
              </a:defRPr>
            </a:lvl5pPr>
            <a:lvl6pPr lvl="5">
              <a:buNone/>
              <a:defRPr sz="1300">
                <a:solidFill>
                  <a:schemeClr val="lt1"/>
                </a:solidFill>
                <a:latin typeface="Arial Rounded"/>
                <a:ea typeface="Arial Rounded"/>
                <a:cs typeface="Arial Rounded"/>
                <a:sym typeface="Arial Rounded"/>
              </a:defRPr>
            </a:lvl6pPr>
            <a:lvl7pPr lvl="6">
              <a:buNone/>
              <a:defRPr sz="1300">
                <a:solidFill>
                  <a:schemeClr val="lt1"/>
                </a:solidFill>
                <a:latin typeface="Arial Rounded"/>
                <a:ea typeface="Arial Rounded"/>
                <a:cs typeface="Arial Rounded"/>
                <a:sym typeface="Arial Rounded"/>
              </a:defRPr>
            </a:lvl7pPr>
            <a:lvl8pPr lvl="7">
              <a:buNone/>
              <a:defRPr sz="1300">
                <a:solidFill>
                  <a:schemeClr val="lt1"/>
                </a:solidFill>
                <a:latin typeface="Arial Rounded"/>
                <a:ea typeface="Arial Rounded"/>
                <a:cs typeface="Arial Rounded"/>
                <a:sym typeface="Arial Rounded"/>
              </a:defRPr>
            </a:lvl8pPr>
            <a:lvl9pPr lvl="8">
              <a:buNone/>
              <a:defRPr sz="1300">
                <a:solidFill>
                  <a:schemeClr val="lt1"/>
                </a:solidFill>
                <a:latin typeface="Arial Rounded"/>
                <a:ea typeface="Arial Rounded"/>
                <a:cs typeface="Arial Rounded"/>
                <a:sym typeface="Arial Round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per layout">
  <p:cSld name="Paper layout">
    <p:bg>
      <p:bgPr>
        <a:blipFill rotWithShape="1">
          <a:blip r:embed="rId2">
            <a:alphaModFix amt="30000"/>
          </a:blip>
          <a:tile algn="tl" flip="none" tx="203200" sx="99997" ty="203200" sy="99997"/>
        </a:blipFill>
      </p:bgPr>
    </p:bg>
    <p:spTree>
      <p:nvGrpSpPr>
        <p:cNvPr id="104" name="Shape 104"/>
        <p:cNvGrpSpPr/>
        <p:nvPr/>
      </p:nvGrpSpPr>
      <p:grpSpPr>
        <a:xfrm>
          <a:off x="0" y="0"/>
          <a:ext cx="0" cy="0"/>
          <a:chOff x="0" y="0"/>
          <a:chExt cx="0" cy="0"/>
        </a:xfrm>
      </p:grpSpPr>
      <p:sp>
        <p:nvSpPr>
          <p:cNvPr id="105" name="Google Shape;105;p19"/>
          <p:cNvSpPr txBox="1"/>
          <p:nvPr>
            <p:ph type="title"/>
          </p:nvPr>
        </p:nvSpPr>
        <p:spPr>
          <a:xfrm>
            <a:off x="2056744" y="514350"/>
            <a:ext cx="6573900" cy="743100"/>
          </a:xfrm>
          <a:prstGeom prst="rect">
            <a:avLst/>
          </a:prstGeom>
          <a:noFill/>
          <a:ln>
            <a:noFill/>
          </a:ln>
        </p:spPr>
        <p:txBody>
          <a:bodyPr anchorCtr="0" anchor="t" bIns="45700" lIns="91425" spcFirstLastPara="1" rIns="91425" wrap="square" tIns="45700">
            <a:normAutofit/>
          </a:bodyPr>
          <a:lstStyle>
            <a:lvl1pPr lvl="0" rtl="0" algn="l">
              <a:lnSpc>
                <a:spcPct val="100000"/>
              </a:lnSpc>
              <a:spcBef>
                <a:spcPts val="0"/>
              </a:spcBef>
              <a:spcAft>
                <a:spcPts val="0"/>
              </a:spcAft>
              <a:buClr>
                <a:schemeClr val="accent1"/>
              </a:buClr>
              <a:buSzPts val="3000"/>
              <a:buFont typeface="Aharoni"/>
              <a:buNone/>
              <a:defRPr b="1" sz="3000">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106" name="Google Shape;106;p19"/>
          <p:cNvPicPr preferRelativeResize="0"/>
          <p:nvPr/>
        </p:nvPicPr>
        <p:blipFill rotWithShape="1">
          <a:blip r:embed="rId3">
            <a:alphaModFix/>
          </a:blip>
          <a:srcRect b="0" l="0" r="0" t="0"/>
          <a:stretch/>
        </p:blipFill>
        <p:spPr>
          <a:xfrm>
            <a:off x="113138" y="982481"/>
            <a:ext cx="1372622" cy="3486149"/>
          </a:xfrm>
          <a:prstGeom prst="rect">
            <a:avLst/>
          </a:prstGeom>
          <a:noFill/>
          <a:ln>
            <a:noFill/>
          </a:ln>
        </p:spPr>
      </p:pic>
      <p:sp>
        <p:nvSpPr>
          <p:cNvPr id="107" name="Google Shape;107;p19"/>
          <p:cNvSpPr txBox="1"/>
          <p:nvPr>
            <p:ph idx="1" type="body"/>
          </p:nvPr>
        </p:nvSpPr>
        <p:spPr>
          <a:xfrm>
            <a:off x="2056744" y="1371600"/>
            <a:ext cx="6573900" cy="3352800"/>
          </a:xfrm>
          <a:prstGeom prst="rect">
            <a:avLst/>
          </a:prstGeom>
          <a:noFill/>
          <a:ln>
            <a:noFill/>
          </a:ln>
        </p:spPr>
        <p:txBody>
          <a:bodyPr anchorCtr="0" anchor="t" bIns="45700" lIns="91425" spcFirstLastPara="1" rIns="91425" wrap="square" tIns="45700">
            <a:normAutofit/>
          </a:bodyPr>
          <a:lstStyle>
            <a:lvl1pPr indent="-323850" lvl="0" marL="457200" rtl="0" algn="l">
              <a:lnSpc>
                <a:spcPct val="95000"/>
              </a:lnSpc>
              <a:spcBef>
                <a:spcPts val="1400"/>
              </a:spcBef>
              <a:spcAft>
                <a:spcPts val="0"/>
              </a:spcAft>
              <a:buSzPts val="1500"/>
              <a:buChar char="•"/>
              <a:defRPr sz="1500"/>
            </a:lvl1pPr>
            <a:lvl2pPr indent="-323850" lvl="1" marL="914400" rtl="0" algn="l">
              <a:lnSpc>
                <a:spcPct val="95000"/>
              </a:lnSpc>
              <a:spcBef>
                <a:spcPts val="800"/>
              </a:spcBef>
              <a:spcAft>
                <a:spcPts val="0"/>
              </a:spcAft>
              <a:buSzPts val="1500"/>
              <a:buFont typeface="Courier New"/>
              <a:buChar char="o"/>
              <a:defRPr sz="1500"/>
            </a:lvl2pPr>
            <a:lvl3pPr indent="-323850" lvl="2" marL="1371600" rtl="0" algn="l">
              <a:lnSpc>
                <a:spcPct val="95000"/>
              </a:lnSpc>
              <a:spcBef>
                <a:spcPts val="800"/>
              </a:spcBef>
              <a:spcAft>
                <a:spcPts val="0"/>
              </a:spcAft>
              <a:buSzPts val="1500"/>
              <a:buFont typeface="Courier New"/>
              <a:buChar char="o"/>
              <a:defRPr sz="1500"/>
            </a:lvl3pPr>
            <a:lvl4pPr indent="-323850" lvl="3" marL="1828800" rtl="0" algn="l">
              <a:lnSpc>
                <a:spcPct val="95000"/>
              </a:lnSpc>
              <a:spcBef>
                <a:spcPts val="800"/>
              </a:spcBef>
              <a:spcAft>
                <a:spcPts val="0"/>
              </a:spcAft>
              <a:buSzPts val="1500"/>
              <a:buFont typeface="Courier New"/>
              <a:buChar char="o"/>
              <a:defRPr sz="1500"/>
            </a:lvl4pPr>
            <a:lvl5pPr indent="-323850" lvl="4" marL="2286000" rtl="0" algn="l">
              <a:lnSpc>
                <a:spcPct val="95000"/>
              </a:lnSpc>
              <a:spcBef>
                <a:spcPts val="800"/>
              </a:spcBef>
              <a:spcAft>
                <a:spcPts val="0"/>
              </a:spcAft>
              <a:buSzPts val="1500"/>
              <a:buFont typeface="Courier New"/>
              <a:buChar char="o"/>
              <a:defRPr sz="1500"/>
            </a:lvl5pPr>
            <a:lvl6pPr indent="-228600" lvl="5" marL="2743200" rtl="0" algn="l">
              <a:lnSpc>
                <a:spcPct val="95000"/>
              </a:lnSpc>
              <a:spcBef>
                <a:spcPts val="800"/>
              </a:spcBef>
              <a:spcAft>
                <a:spcPts val="0"/>
              </a:spcAft>
              <a:buSzPts val="1200"/>
              <a:buNone/>
              <a:defRPr/>
            </a:lvl6pPr>
            <a:lvl7pPr indent="-304800" lvl="6" marL="3200400" rtl="0" algn="l">
              <a:lnSpc>
                <a:spcPct val="95000"/>
              </a:lnSpc>
              <a:spcBef>
                <a:spcPts val="800"/>
              </a:spcBef>
              <a:spcAft>
                <a:spcPts val="0"/>
              </a:spcAft>
              <a:buSzPts val="1200"/>
              <a:buChar char="–"/>
              <a:defRPr/>
            </a:lvl7pPr>
            <a:lvl8pPr indent="-304800" lvl="7" marL="3657600" rtl="0" algn="l">
              <a:lnSpc>
                <a:spcPct val="95000"/>
              </a:lnSpc>
              <a:spcBef>
                <a:spcPts val="800"/>
              </a:spcBef>
              <a:spcAft>
                <a:spcPts val="0"/>
              </a:spcAft>
              <a:buSzPts val="1200"/>
              <a:buChar char="–"/>
              <a:defRPr/>
            </a:lvl8pPr>
            <a:lvl9pPr indent="-304800" lvl="8" marL="4114800" rtl="0" algn="l">
              <a:lnSpc>
                <a:spcPct val="95000"/>
              </a:lnSpc>
              <a:spcBef>
                <a:spcPts val="800"/>
              </a:spcBef>
              <a:spcAft>
                <a:spcPts val="0"/>
              </a:spcAft>
              <a:buSzPts val="1200"/>
              <a:buChar char="–"/>
              <a:defRPr/>
            </a:lvl9pPr>
          </a:lstStyle>
          <a:p/>
        </p:txBody>
      </p:sp>
      <p:sp>
        <p:nvSpPr>
          <p:cNvPr id="108" name="Google Shape;108;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Arial Rounded"/>
                <a:ea typeface="Arial Rounded"/>
                <a:cs typeface="Arial Rounded"/>
                <a:sym typeface="Arial Rounded"/>
              </a:defRPr>
            </a:lvl1pPr>
            <a:lvl2pPr lvl="1">
              <a:buNone/>
              <a:defRPr sz="1300">
                <a:solidFill>
                  <a:schemeClr val="dk1"/>
                </a:solidFill>
                <a:latin typeface="Arial Rounded"/>
                <a:ea typeface="Arial Rounded"/>
                <a:cs typeface="Arial Rounded"/>
                <a:sym typeface="Arial Rounded"/>
              </a:defRPr>
            </a:lvl2pPr>
            <a:lvl3pPr lvl="2">
              <a:buNone/>
              <a:defRPr sz="1300">
                <a:solidFill>
                  <a:schemeClr val="dk1"/>
                </a:solidFill>
                <a:latin typeface="Arial Rounded"/>
                <a:ea typeface="Arial Rounded"/>
                <a:cs typeface="Arial Rounded"/>
                <a:sym typeface="Arial Rounded"/>
              </a:defRPr>
            </a:lvl3pPr>
            <a:lvl4pPr lvl="3">
              <a:buNone/>
              <a:defRPr sz="1300">
                <a:solidFill>
                  <a:schemeClr val="dk1"/>
                </a:solidFill>
                <a:latin typeface="Arial Rounded"/>
                <a:ea typeface="Arial Rounded"/>
                <a:cs typeface="Arial Rounded"/>
                <a:sym typeface="Arial Rounded"/>
              </a:defRPr>
            </a:lvl4pPr>
            <a:lvl5pPr lvl="4">
              <a:buNone/>
              <a:defRPr sz="1300">
                <a:solidFill>
                  <a:schemeClr val="dk1"/>
                </a:solidFill>
                <a:latin typeface="Arial Rounded"/>
                <a:ea typeface="Arial Rounded"/>
                <a:cs typeface="Arial Rounded"/>
                <a:sym typeface="Arial Rounded"/>
              </a:defRPr>
            </a:lvl5pPr>
            <a:lvl6pPr lvl="5">
              <a:buNone/>
              <a:defRPr sz="1300">
                <a:solidFill>
                  <a:schemeClr val="dk1"/>
                </a:solidFill>
                <a:latin typeface="Arial Rounded"/>
                <a:ea typeface="Arial Rounded"/>
                <a:cs typeface="Arial Rounded"/>
                <a:sym typeface="Arial Rounded"/>
              </a:defRPr>
            </a:lvl6pPr>
            <a:lvl7pPr lvl="6">
              <a:buNone/>
              <a:defRPr sz="1300">
                <a:solidFill>
                  <a:schemeClr val="dk1"/>
                </a:solidFill>
                <a:latin typeface="Arial Rounded"/>
                <a:ea typeface="Arial Rounded"/>
                <a:cs typeface="Arial Rounded"/>
                <a:sym typeface="Arial Rounded"/>
              </a:defRPr>
            </a:lvl7pPr>
            <a:lvl8pPr lvl="7">
              <a:buNone/>
              <a:defRPr sz="1300">
                <a:solidFill>
                  <a:schemeClr val="dk1"/>
                </a:solidFill>
                <a:latin typeface="Arial Rounded"/>
                <a:ea typeface="Arial Rounded"/>
                <a:cs typeface="Arial Rounded"/>
                <a:sym typeface="Arial Rounded"/>
              </a:defRPr>
            </a:lvl8pPr>
            <a:lvl9pPr lvl="8">
              <a:buNone/>
              <a:defRPr sz="1300">
                <a:solidFill>
                  <a:schemeClr val="dk1"/>
                </a:solidFill>
                <a:latin typeface="Arial Rounded"/>
                <a:ea typeface="Arial Rounded"/>
                <a:cs typeface="Arial Rounded"/>
                <a:sym typeface="Arial Round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3"/>
          <p:cNvSpPr txBox="1"/>
          <p:nvPr>
            <p:ph type="title"/>
          </p:nvPr>
        </p:nvSpPr>
        <p:spPr>
          <a:xfrm>
            <a:off x="838200" y="57150"/>
            <a:ext cx="7620000" cy="1047900"/>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A40000"/>
              </a:buClr>
              <a:buSzPts val="3300"/>
              <a:buFont typeface="Aharoni"/>
              <a:buNone/>
              <a:defRPr b="0" i="0" sz="3300" u="none" cap="none" strike="noStrike">
                <a:solidFill>
                  <a:srgbClr val="A40000"/>
                </a:solidFill>
                <a:latin typeface="Aharoni"/>
                <a:ea typeface="Aharoni"/>
                <a:cs typeface="Aharoni"/>
                <a:sym typeface="Aharon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0" name="Google Shape;70;p13"/>
          <p:cNvSpPr txBox="1"/>
          <p:nvPr>
            <p:ph idx="1" type="body"/>
          </p:nvPr>
        </p:nvSpPr>
        <p:spPr>
          <a:xfrm>
            <a:off x="838200" y="1276350"/>
            <a:ext cx="7620000" cy="33528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5000"/>
              </a:lnSpc>
              <a:spcBef>
                <a:spcPts val="1400"/>
              </a:spcBef>
              <a:spcAft>
                <a:spcPts val="0"/>
              </a:spcAft>
              <a:buClr>
                <a:srgbClr val="9B7400"/>
              </a:buClr>
              <a:buSzPts val="1800"/>
              <a:buFont typeface="Arial"/>
              <a:buChar char="•"/>
              <a:defRPr b="1" i="0" sz="1800" u="none" cap="none" strike="noStrike">
                <a:solidFill>
                  <a:schemeClr val="dk1"/>
                </a:solidFill>
                <a:latin typeface="Arial Rounded"/>
                <a:ea typeface="Arial Rounded"/>
                <a:cs typeface="Arial Rounded"/>
                <a:sym typeface="Arial Rounded"/>
              </a:defRPr>
            </a:lvl1pPr>
            <a:lvl2pPr indent="-323850" lvl="1" marL="914400" marR="0" rtl="0" algn="l">
              <a:lnSpc>
                <a:spcPct val="95000"/>
              </a:lnSpc>
              <a:spcBef>
                <a:spcPts val="800"/>
              </a:spcBef>
              <a:spcAft>
                <a:spcPts val="0"/>
              </a:spcAft>
              <a:buClr>
                <a:srgbClr val="9B7400"/>
              </a:buClr>
              <a:buSzPts val="1500"/>
              <a:buFont typeface="Century Gothic"/>
              <a:buChar char="–"/>
              <a:defRPr b="1" i="0" sz="1500" u="none" cap="none" strike="noStrike">
                <a:solidFill>
                  <a:schemeClr val="dk1"/>
                </a:solidFill>
                <a:latin typeface="Arial Rounded"/>
                <a:ea typeface="Arial Rounded"/>
                <a:cs typeface="Arial Rounded"/>
                <a:sym typeface="Arial Rounded"/>
              </a:defRPr>
            </a:lvl2pPr>
            <a:lvl3pPr indent="-317500" lvl="2" marL="1371600" marR="0" rtl="0" algn="l">
              <a:lnSpc>
                <a:spcPct val="95000"/>
              </a:lnSpc>
              <a:spcBef>
                <a:spcPts val="800"/>
              </a:spcBef>
              <a:spcAft>
                <a:spcPts val="0"/>
              </a:spcAft>
              <a:buClr>
                <a:srgbClr val="9B7400"/>
              </a:buClr>
              <a:buSzPts val="1400"/>
              <a:buFont typeface="Century Gothic"/>
              <a:buChar char="–"/>
              <a:defRPr b="1" i="0" sz="1400" u="none" cap="none" strike="noStrike">
                <a:solidFill>
                  <a:schemeClr val="dk1"/>
                </a:solidFill>
                <a:latin typeface="Arial Rounded"/>
                <a:ea typeface="Arial Rounded"/>
                <a:cs typeface="Arial Rounded"/>
                <a:sym typeface="Arial Rounded"/>
              </a:defRPr>
            </a:lvl3pPr>
            <a:lvl4pPr indent="-317500" lvl="3" marL="1828800" marR="0" rtl="0" algn="l">
              <a:lnSpc>
                <a:spcPct val="95000"/>
              </a:lnSpc>
              <a:spcBef>
                <a:spcPts val="800"/>
              </a:spcBef>
              <a:spcAft>
                <a:spcPts val="0"/>
              </a:spcAft>
              <a:buClr>
                <a:srgbClr val="9B7400"/>
              </a:buClr>
              <a:buSzPts val="1400"/>
              <a:buFont typeface="Century Gothic"/>
              <a:buChar char="–"/>
              <a:defRPr b="1" i="0" sz="1400" u="none" cap="none" strike="noStrike">
                <a:solidFill>
                  <a:schemeClr val="dk1"/>
                </a:solidFill>
                <a:latin typeface="Arial Rounded"/>
                <a:ea typeface="Arial Rounded"/>
                <a:cs typeface="Arial Rounded"/>
                <a:sym typeface="Arial Rounded"/>
              </a:defRPr>
            </a:lvl4pPr>
            <a:lvl5pPr indent="-317500" lvl="4" marL="2286000" marR="0" rtl="0" algn="l">
              <a:lnSpc>
                <a:spcPct val="95000"/>
              </a:lnSpc>
              <a:spcBef>
                <a:spcPts val="800"/>
              </a:spcBef>
              <a:spcAft>
                <a:spcPts val="0"/>
              </a:spcAft>
              <a:buClr>
                <a:srgbClr val="9B7400"/>
              </a:buClr>
              <a:buSzPts val="1400"/>
              <a:buFont typeface="Century Gothic"/>
              <a:buChar char="–"/>
              <a:defRPr b="1" i="0" sz="1400" u="none" cap="none" strike="noStrike">
                <a:solidFill>
                  <a:schemeClr val="dk1"/>
                </a:solidFill>
                <a:latin typeface="Arial Rounded"/>
                <a:ea typeface="Arial Rounded"/>
                <a:cs typeface="Arial Rounded"/>
                <a:sym typeface="Arial Rounded"/>
              </a:defRPr>
            </a:lvl5pPr>
            <a:lvl6pPr indent="-228600" lvl="5" marL="2743200" marR="0" rtl="0" algn="l">
              <a:lnSpc>
                <a:spcPct val="95000"/>
              </a:lnSpc>
              <a:spcBef>
                <a:spcPts val="800"/>
              </a:spcBef>
              <a:spcAft>
                <a:spcPts val="0"/>
              </a:spcAft>
              <a:buClr>
                <a:srgbClr val="9B7400"/>
              </a:buClr>
              <a:buSzPts val="1200"/>
              <a:buFont typeface="Century Gothic"/>
              <a:buNone/>
              <a:defRPr b="0" i="0" sz="1400" u="none" cap="none" strike="noStrike">
                <a:solidFill>
                  <a:srgbClr val="9B7400"/>
                </a:solidFill>
                <a:latin typeface="Arial"/>
                <a:ea typeface="Arial"/>
                <a:cs typeface="Arial"/>
                <a:sym typeface="Arial"/>
              </a:defRPr>
            </a:lvl6pPr>
            <a:lvl7pPr indent="-304800" lvl="6" marL="3200400" marR="0" rtl="0" algn="l">
              <a:lnSpc>
                <a:spcPct val="95000"/>
              </a:lnSpc>
              <a:spcBef>
                <a:spcPts val="800"/>
              </a:spcBef>
              <a:spcAft>
                <a:spcPts val="0"/>
              </a:spcAft>
              <a:buClr>
                <a:srgbClr val="9B7400"/>
              </a:buClr>
              <a:buSzPts val="1200"/>
              <a:buFont typeface="Century Gothic"/>
              <a:buChar char="–"/>
              <a:defRPr b="0" i="0" sz="1400" u="none" cap="none" strike="noStrike">
                <a:solidFill>
                  <a:srgbClr val="9B7400"/>
                </a:solidFill>
                <a:latin typeface="Arial"/>
                <a:ea typeface="Arial"/>
                <a:cs typeface="Arial"/>
                <a:sym typeface="Arial"/>
              </a:defRPr>
            </a:lvl7pPr>
            <a:lvl8pPr indent="-304800" lvl="7" marL="3657600" marR="0" rtl="0" algn="l">
              <a:lnSpc>
                <a:spcPct val="95000"/>
              </a:lnSpc>
              <a:spcBef>
                <a:spcPts val="800"/>
              </a:spcBef>
              <a:spcAft>
                <a:spcPts val="0"/>
              </a:spcAft>
              <a:buClr>
                <a:srgbClr val="9B7400"/>
              </a:buClr>
              <a:buSzPts val="1200"/>
              <a:buFont typeface="Century Gothic"/>
              <a:buChar char="–"/>
              <a:defRPr b="0" i="0" sz="1400" u="none" cap="none" strike="noStrike">
                <a:solidFill>
                  <a:srgbClr val="9B7400"/>
                </a:solidFill>
                <a:latin typeface="Arial"/>
                <a:ea typeface="Arial"/>
                <a:cs typeface="Arial"/>
                <a:sym typeface="Arial"/>
              </a:defRPr>
            </a:lvl8pPr>
            <a:lvl9pPr indent="-304800" lvl="8" marL="4114800" marR="0" rtl="0" algn="l">
              <a:lnSpc>
                <a:spcPct val="95000"/>
              </a:lnSpc>
              <a:spcBef>
                <a:spcPts val="800"/>
              </a:spcBef>
              <a:spcAft>
                <a:spcPts val="0"/>
              </a:spcAft>
              <a:buClr>
                <a:srgbClr val="9B7400"/>
              </a:buClr>
              <a:buSzPts val="1200"/>
              <a:buFont typeface="Century Gothic"/>
              <a:buChar char="–"/>
              <a:defRPr b="0" i="0" sz="1400" u="none" cap="none" strike="noStrike">
                <a:solidFill>
                  <a:srgbClr val="9B7400"/>
                </a:solidFill>
                <a:latin typeface="Arial"/>
                <a:ea typeface="Arial"/>
                <a:cs typeface="Arial"/>
                <a:sym typeface="Arial"/>
              </a:defRPr>
            </a:lvl9pPr>
          </a:lstStyle>
          <a:p/>
        </p:txBody>
      </p:sp>
      <p:sp>
        <p:nvSpPr>
          <p:cNvPr id="71" name="Google Shape;71;p13"/>
          <p:cNvSpPr txBox="1"/>
          <p:nvPr>
            <p:ph idx="10" type="dt"/>
          </p:nvPr>
        </p:nvSpPr>
        <p:spPr>
          <a:xfrm>
            <a:off x="838200" y="4800601"/>
            <a:ext cx="2057400" cy="2406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100"/>
              <a:buNone/>
              <a:defRPr b="0" i="0" sz="900" u="none" cap="none" strike="noStrike">
                <a:solidFill>
                  <a:srgbClr val="9B7400"/>
                </a:solidFill>
                <a:latin typeface="Arial"/>
                <a:ea typeface="Arial"/>
                <a:cs typeface="Arial"/>
                <a:sym typeface="Arial"/>
              </a:defRPr>
            </a:lvl1pPr>
            <a:lvl2pPr lvl="1" marR="0" rtl="0" algn="l">
              <a:spcBef>
                <a:spcPts val="0"/>
              </a:spcBef>
              <a:spcAft>
                <a:spcPts val="0"/>
              </a:spcAft>
              <a:buSzPts val="11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800" u="none" cap="none" strike="noStrike">
                <a:solidFill>
                  <a:schemeClr val="dk1"/>
                </a:solidFill>
                <a:latin typeface="Arial"/>
                <a:ea typeface="Arial"/>
                <a:cs typeface="Arial"/>
                <a:sym typeface="Arial"/>
              </a:defRPr>
            </a:lvl9pPr>
          </a:lstStyle>
          <a:p/>
        </p:txBody>
      </p:sp>
      <p:sp>
        <p:nvSpPr>
          <p:cNvPr id="72" name="Google Shape;72;p13"/>
          <p:cNvSpPr txBox="1"/>
          <p:nvPr>
            <p:ph idx="11" type="ftr"/>
          </p:nvPr>
        </p:nvSpPr>
        <p:spPr>
          <a:xfrm>
            <a:off x="2931645" y="4800601"/>
            <a:ext cx="4663500" cy="240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100"/>
              <a:buNone/>
              <a:defRPr b="0" i="0" sz="900" u="none" cap="none" strike="noStrike">
                <a:solidFill>
                  <a:srgbClr val="9B7400"/>
                </a:solidFill>
                <a:latin typeface="Arial"/>
                <a:ea typeface="Arial"/>
                <a:cs typeface="Arial"/>
                <a:sym typeface="Arial"/>
              </a:defRPr>
            </a:lvl1pPr>
            <a:lvl2pPr lvl="1" marR="0" rtl="0" algn="l">
              <a:spcBef>
                <a:spcPts val="0"/>
              </a:spcBef>
              <a:spcAft>
                <a:spcPts val="0"/>
              </a:spcAft>
              <a:buSzPts val="11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800" u="none" cap="none" strike="noStrike">
                <a:solidFill>
                  <a:schemeClr val="dk1"/>
                </a:solidFill>
                <a:latin typeface="Arial"/>
                <a:ea typeface="Arial"/>
                <a:cs typeface="Arial"/>
                <a:sym typeface="Arial"/>
              </a:defRPr>
            </a:lvl9pPr>
          </a:lstStyle>
          <a:p/>
        </p:txBody>
      </p:sp>
      <p:sp>
        <p:nvSpPr>
          <p:cNvPr id="73" name="Google Shape;7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rial Rounded"/>
                <a:ea typeface="Arial Rounded"/>
                <a:cs typeface="Arial Rounded"/>
                <a:sym typeface="Arial Rounded"/>
              </a:defRPr>
            </a:lvl1pPr>
            <a:lvl2pPr lvl="1" algn="r">
              <a:buNone/>
              <a:defRPr sz="1300">
                <a:solidFill>
                  <a:schemeClr val="dk1"/>
                </a:solidFill>
                <a:latin typeface="Arial Rounded"/>
                <a:ea typeface="Arial Rounded"/>
                <a:cs typeface="Arial Rounded"/>
                <a:sym typeface="Arial Rounded"/>
              </a:defRPr>
            </a:lvl2pPr>
            <a:lvl3pPr lvl="2" algn="r">
              <a:buNone/>
              <a:defRPr sz="1300">
                <a:solidFill>
                  <a:schemeClr val="dk1"/>
                </a:solidFill>
                <a:latin typeface="Arial Rounded"/>
                <a:ea typeface="Arial Rounded"/>
                <a:cs typeface="Arial Rounded"/>
                <a:sym typeface="Arial Rounded"/>
              </a:defRPr>
            </a:lvl3pPr>
            <a:lvl4pPr lvl="3" algn="r">
              <a:buNone/>
              <a:defRPr sz="1300">
                <a:solidFill>
                  <a:schemeClr val="dk1"/>
                </a:solidFill>
                <a:latin typeface="Arial Rounded"/>
                <a:ea typeface="Arial Rounded"/>
                <a:cs typeface="Arial Rounded"/>
                <a:sym typeface="Arial Rounded"/>
              </a:defRPr>
            </a:lvl4pPr>
            <a:lvl5pPr lvl="4" algn="r">
              <a:buNone/>
              <a:defRPr sz="1300">
                <a:solidFill>
                  <a:schemeClr val="dk1"/>
                </a:solidFill>
                <a:latin typeface="Arial Rounded"/>
                <a:ea typeface="Arial Rounded"/>
                <a:cs typeface="Arial Rounded"/>
                <a:sym typeface="Arial Rounded"/>
              </a:defRPr>
            </a:lvl5pPr>
            <a:lvl6pPr lvl="5" algn="r">
              <a:buNone/>
              <a:defRPr sz="1300">
                <a:solidFill>
                  <a:schemeClr val="dk1"/>
                </a:solidFill>
                <a:latin typeface="Arial Rounded"/>
                <a:ea typeface="Arial Rounded"/>
                <a:cs typeface="Arial Rounded"/>
                <a:sym typeface="Arial Rounded"/>
              </a:defRPr>
            </a:lvl6pPr>
            <a:lvl7pPr lvl="6" algn="r">
              <a:buNone/>
              <a:defRPr sz="1300">
                <a:solidFill>
                  <a:schemeClr val="dk1"/>
                </a:solidFill>
                <a:latin typeface="Arial Rounded"/>
                <a:ea typeface="Arial Rounded"/>
                <a:cs typeface="Arial Rounded"/>
                <a:sym typeface="Arial Rounded"/>
              </a:defRPr>
            </a:lvl7pPr>
            <a:lvl8pPr lvl="7" algn="r">
              <a:buNone/>
              <a:defRPr sz="1300">
                <a:solidFill>
                  <a:schemeClr val="dk1"/>
                </a:solidFill>
                <a:latin typeface="Arial Rounded"/>
                <a:ea typeface="Arial Rounded"/>
                <a:cs typeface="Arial Rounded"/>
                <a:sym typeface="Arial Rounded"/>
              </a:defRPr>
            </a:lvl8pPr>
            <a:lvl9pPr lvl="8" algn="r">
              <a:buNone/>
              <a:defRPr sz="1300">
                <a:solidFill>
                  <a:schemeClr val="dk1"/>
                </a:solidFill>
                <a:latin typeface="Arial Rounded"/>
                <a:ea typeface="Arial Rounded"/>
                <a:cs typeface="Arial Rounded"/>
                <a:sym typeface="Arial Round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23">
          <p15:clr>
            <a:srgbClr val="F26B43"/>
          </p15:clr>
        </p15:guide>
        <p15:guide id="2" orient="horz" pos="324">
          <p15:clr>
            <a:srgbClr val="F26B43"/>
          </p15:clr>
        </p15:guide>
        <p15:guide id="3" pos="5437">
          <p15:clr>
            <a:srgbClr val="F26B43"/>
          </p15:clr>
        </p15:guide>
        <p15:guide id="4" orient="horz" pos="29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3.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3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hyperlink" Target="https://owl.excelsior.edu/argument-and-critical-thinking/logical-fallacies/logical-fallacies-false-dilemma/#:~:text=Sometimes%20called%20the%20%E2%80%9Ceither%2Dor,actually%20many%20shades%20of%20gra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8.jpg"/><Relationship Id="rId5" Type="http://schemas.openxmlformats.org/officeDocument/2006/relationships/image" Target="../media/image16.jpg"/><Relationship Id="rId6" Type="http://schemas.openxmlformats.org/officeDocument/2006/relationships/image" Target="../media/image2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3" name="Shape 113"/>
        <p:cNvGrpSpPr/>
        <p:nvPr/>
      </p:nvGrpSpPr>
      <p:grpSpPr>
        <a:xfrm>
          <a:off x="0" y="0"/>
          <a:ext cx="0" cy="0"/>
          <a:chOff x="0" y="0"/>
          <a:chExt cx="0" cy="0"/>
        </a:xfrm>
      </p:grpSpPr>
      <p:sp>
        <p:nvSpPr>
          <p:cNvPr id="114" name="Google Shape;114;p20"/>
          <p:cNvSpPr/>
          <p:nvPr/>
        </p:nvSpPr>
        <p:spPr>
          <a:xfrm>
            <a:off x="3214225" y="4812325"/>
            <a:ext cx="2571300" cy="282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115" name="Google Shape;115;p20"/>
          <p:cNvSpPr txBox="1"/>
          <p:nvPr>
            <p:ph type="title"/>
          </p:nvPr>
        </p:nvSpPr>
        <p:spPr>
          <a:xfrm>
            <a:off x="2500950" y="1749425"/>
            <a:ext cx="4142100" cy="1275300"/>
          </a:xfrm>
          <a:prstGeom prst="rect">
            <a:avLst/>
          </a:prstGeom>
          <a:noFill/>
          <a:ln>
            <a:noFill/>
          </a:ln>
        </p:spPr>
        <p:txBody>
          <a:bodyPr anchorCtr="0" anchor="ctr" bIns="45700" lIns="91425" spcFirstLastPara="1" rIns="91425" wrap="square" tIns="45700">
            <a:noAutofit/>
          </a:bodyPr>
          <a:lstStyle/>
          <a:p>
            <a:pPr indent="0" lvl="0" marL="0" rtl="0" algn="ctr">
              <a:lnSpc>
                <a:spcPct val="85000"/>
              </a:lnSpc>
              <a:spcBef>
                <a:spcPts val="0"/>
              </a:spcBef>
              <a:spcAft>
                <a:spcPts val="0"/>
              </a:spcAft>
              <a:buClr>
                <a:schemeClr val="accent1"/>
              </a:buClr>
              <a:buSzPts val="4050"/>
              <a:buFont typeface="Aharoni"/>
              <a:buNone/>
            </a:pPr>
            <a:r>
              <a:rPr b="0" lang="en" sz="4700">
                <a:solidFill>
                  <a:schemeClr val="dk1"/>
                </a:solidFill>
                <a:latin typeface="Source Sans Pro"/>
                <a:ea typeface="Source Sans Pro"/>
                <a:cs typeface="Source Sans Pro"/>
                <a:sym typeface="Source Sans Pro"/>
              </a:rPr>
              <a:t>ReasonED</a:t>
            </a:r>
            <a:r>
              <a:rPr b="0" lang="en" sz="4700">
                <a:solidFill>
                  <a:srgbClr val="FF8D29"/>
                </a:solidFill>
                <a:latin typeface="Source Sans Pro"/>
                <a:ea typeface="Source Sans Pro"/>
                <a:cs typeface="Source Sans Pro"/>
                <a:sym typeface="Source Sans Pro"/>
              </a:rPr>
              <a:t>.io</a:t>
            </a:r>
            <a:r>
              <a:rPr b="0" lang="en" sz="4800">
                <a:solidFill>
                  <a:schemeClr val="accent1"/>
                </a:solidFill>
                <a:latin typeface="Source Sans Pro"/>
                <a:ea typeface="Source Sans Pro"/>
                <a:cs typeface="Source Sans Pro"/>
                <a:sym typeface="Source Sans Pro"/>
              </a:rPr>
              <a:t>:</a:t>
            </a:r>
            <a:endParaRPr b="0" sz="4800">
              <a:solidFill>
                <a:schemeClr val="accent1"/>
              </a:solidFill>
              <a:latin typeface="Source Sans Pro"/>
              <a:ea typeface="Source Sans Pro"/>
              <a:cs typeface="Source Sans Pro"/>
              <a:sym typeface="Source Sans Pro"/>
            </a:endParaRPr>
          </a:p>
          <a:p>
            <a:pPr indent="0" lvl="0" marL="0" rtl="0" algn="ctr">
              <a:lnSpc>
                <a:spcPct val="85000"/>
              </a:lnSpc>
              <a:spcBef>
                <a:spcPts val="0"/>
              </a:spcBef>
              <a:spcAft>
                <a:spcPts val="0"/>
              </a:spcAft>
              <a:buClr>
                <a:schemeClr val="accent1"/>
              </a:buClr>
              <a:buSzPts val="4050"/>
              <a:buFont typeface="Aharoni"/>
              <a:buNone/>
            </a:pPr>
            <a:r>
              <a:rPr b="0" lang="en" sz="4750">
                <a:solidFill>
                  <a:schemeClr val="accent1"/>
                </a:solidFill>
                <a:latin typeface="Source Sans Pro"/>
                <a:ea typeface="Source Sans Pro"/>
                <a:cs typeface="Source Sans Pro"/>
                <a:sym typeface="Source Sans Pro"/>
              </a:rPr>
              <a:t>Design </a:t>
            </a:r>
            <a:br>
              <a:rPr lang="en" sz="4350">
                <a:solidFill>
                  <a:schemeClr val="accent1"/>
                </a:solidFill>
              </a:rPr>
            </a:br>
            <a:endParaRPr sz="5160"/>
          </a:p>
        </p:txBody>
      </p:sp>
      <p:sp>
        <p:nvSpPr>
          <p:cNvPr id="116" name="Google Shape;116;p20"/>
          <p:cNvSpPr txBox="1"/>
          <p:nvPr>
            <p:ph idx="1" type="body"/>
          </p:nvPr>
        </p:nvSpPr>
        <p:spPr>
          <a:xfrm>
            <a:off x="3412650" y="2722875"/>
            <a:ext cx="2318700" cy="1959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500"/>
              <a:buNone/>
            </a:pPr>
            <a:r>
              <a:rPr lang="en" sz="1700">
                <a:solidFill>
                  <a:schemeClr val="accent1"/>
                </a:solidFill>
                <a:latin typeface="Source Sans Pro"/>
                <a:ea typeface="Source Sans Pro"/>
                <a:cs typeface="Source Sans Pro"/>
                <a:sym typeface="Source Sans Pro"/>
              </a:rPr>
              <a:t>Team Crystal</a:t>
            </a:r>
            <a:endParaRPr sz="1700">
              <a:solidFill>
                <a:schemeClr val="accent1"/>
              </a:solidFill>
              <a:latin typeface="Source Sans Pro"/>
              <a:ea typeface="Source Sans Pro"/>
              <a:cs typeface="Source Sans Pro"/>
              <a:sym typeface="Source Sans Pro"/>
            </a:endParaRPr>
          </a:p>
          <a:p>
            <a:pPr indent="0" lvl="0" marL="0" rtl="0" algn="ctr">
              <a:lnSpc>
                <a:spcPct val="100000"/>
              </a:lnSpc>
              <a:spcBef>
                <a:spcPts val="1000"/>
              </a:spcBef>
              <a:spcAft>
                <a:spcPts val="0"/>
              </a:spcAft>
              <a:buSzPts val="1500"/>
              <a:buNone/>
            </a:pPr>
            <a:r>
              <a:rPr b="0" lang="en" sz="1200">
                <a:solidFill>
                  <a:schemeClr val="accent1"/>
                </a:solidFill>
                <a:latin typeface="Source Sans Pro"/>
                <a:ea typeface="Source Sans Pro"/>
                <a:cs typeface="Source Sans Pro"/>
                <a:sym typeface="Source Sans Pro"/>
              </a:rPr>
              <a:t>Emily Louk</a:t>
            </a:r>
            <a:endParaRPr b="0" sz="1200">
              <a:solidFill>
                <a:schemeClr val="accen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SzPts val="1500"/>
              <a:buNone/>
            </a:pPr>
            <a:r>
              <a:rPr b="0" lang="en" sz="1200">
                <a:solidFill>
                  <a:schemeClr val="accent1"/>
                </a:solidFill>
                <a:latin typeface="Source Sans Pro"/>
                <a:ea typeface="Source Sans Pro"/>
                <a:cs typeface="Source Sans Pro"/>
                <a:sym typeface="Source Sans Pro"/>
              </a:rPr>
              <a:t>Alysha Morgan</a:t>
            </a:r>
            <a:endParaRPr b="0" sz="1200">
              <a:solidFill>
                <a:schemeClr val="accen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SzPts val="1500"/>
              <a:buNone/>
            </a:pPr>
            <a:r>
              <a:rPr b="0" lang="en" sz="1200">
                <a:solidFill>
                  <a:schemeClr val="accent1"/>
                </a:solidFill>
                <a:latin typeface="Source Sans Pro"/>
                <a:ea typeface="Source Sans Pro"/>
                <a:cs typeface="Source Sans Pro"/>
                <a:sym typeface="Source Sans Pro"/>
              </a:rPr>
              <a:t>Areeb Nabi</a:t>
            </a:r>
            <a:endParaRPr b="0" sz="1200">
              <a:solidFill>
                <a:schemeClr val="accen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SzPts val="1500"/>
              <a:buNone/>
            </a:pPr>
            <a:r>
              <a:rPr b="0" lang="en" sz="1200">
                <a:solidFill>
                  <a:schemeClr val="accent1"/>
                </a:solidFill>
                <a:latin typeface="Source Sans Pro"/>
                <a:ea typeface="Source Sans Pro"/>
                <a:cs typeface="Source Sans Pro"/>
                <a:sym typeface="Source Sans Pro"/>
              </a:rPr>
              <a:t>June Troyer</a:t>
            </a:r>
            <a:endParaRPr b="0" sz="1200">
              <a:solidFill>
                <a:schemeClr val="accen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SzPts val="1500"/>
              <a:buNone/>
            </a:pPr>
            <a:r>
              <a:rPr b="0" lang="en" sz="1200">
                <a:solidFill>
                  <a:schemeClr val="accent1"/>
                </a:solidFill>
                <a:latin typeface="Source Sans Pro"/>
                <a:ea typeface="Source Sans Pro"/>
                <a:cs typeface="Source Sans Pro"/>
                <a:sym typeface="Source Sans Pro"/>
              </a:rPr>
              <a:t>Dakota Dawe</a:t>
            </a:r>
            <a:endParaRPr b="0" sz="1200">
              <a:solidFill>
                <a:schemeClr val="accen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SzPts val="1500"/>
              <a:buNone/>
            </a:pPr>
            <a:r>
              <a:rPr b="0" lang="en" sz="1200">
                <a:solidFill>
                  <a:schemeClr val="accent1"/>
                </a:solidFill>
                <a:latin typeface="Source Sans Pro"/>
                <a:ea typeface="Source Sans Pro"/>
                <a:cs typeface="Source Sans Pro"/>
                <a:sym typeface="Source Sans Pro"/>
              </a:rPr>
              <a:t>Nolan Marchione</a:t>
            </a:r>
            <a:endParaRPr b="0" sz="1200">
              <a:solidFill>
                <a:schemeClr val="accen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SzPts val="1500"/>
              <a:buNone/>
            </a:pPr>
            <a:r>
              <a:rPr b="0" lang="en" sz="1200">
                <a:solidFill>
                  <a:schemeClr val="accent1"/>
                </a:solidFill>
                <a:latin typeface="Source Sans Pro"/>
                <a:ea typeface="Source Sans Pro"/>
                <a:cs typeface="Source Sans Pro"/>
                <a:sym typeface="Source Sans Pro"/>
              </a:rPr>
              <a:t>Devan Hill</a:t>
            </a:r>
            <a:endParaRPr b="0" sz="1200">
              <a:solidFill>
                <a:schemeClr val="accent1"/>
              </a:solidFill>
              <a:latin typeface="Source Sans Pro"/>
              <a:ea typeface="Source Sans Pro"/>
              <a:cs typeface="Source Sans Pro"/>
              <a:sym typeface="Source Sans Pro"/>
            </a:endParaRPr>
          </a:p>
          <a:p>
            <a:pPr indent="0" lvl="0" marL="0" rtl="0" algn="ctr">
              <a:lnSpc>
                <a:spcPct val="115000"/>
              </a:lnSpc>
              <a:spcBef>
                <a:spcPts val="0"/>
              </a:spcBef>
              <a:spcAft>
                <a:spcPts val="0"/>
              </a:spcAft>
              <a:buSzPts val="1500"/>
              <a:buNone/>
            </a:pPr>
            <a:r>
              <a:t/>
            </a:r>
            <a:endParaRPr b="0">
              <a:latin typeface="Source Sans Pro"/>
              <a:ea typeface="Source Sans Pro"/>
              <a:cs typeface="Source Sans Pro"/>
              <a:sym typeface="Source Sans Pro"/>
            </a:endParaRPr>
          </a:p>
          <a:p>
            <a:pPr indent="0" lvl="0" marL="0" rtl="0" algn="ctr">
              <a:lnSpc>
                <a:spcPct val="115000"/>
              </a:lnSpc>
              <a:spcBef>
                <a:spcPts val="0"/>
              </a:spcBef>
              <a:spcAft>
                <a:spcPts val="0"/>
              </a:spcAft>
              <a:buSzPts val="1500"/>
              <a:buNone/>
            </a:pPr>
            <a:r>
              <a:t/>
            </a:r>
            <a:endParaRPr b="0">
              <a:latin typeface="Source Sans Pro"/>
              <a:ea typeface="Source Sans Pro"/>
              <a:cs typeface="Source Sans Pro"/>
              <a:sym typeface="Source Sans Pro"/>
            </a:endParaRPr>
          </a:p>
          <a:p>
            <a:pPr indent="0" lvl="0" marL="0" rtl="0" algn="ctr">
              <a:lnSpc>
                <a:spcPct val="100000"/>
              </a:lnSpc>
              <a:spcBef>
                <a:spcPts val="0"/>
              </a:spcBef>
              <a:spcAft>
                <a:spcPts val="0"/>
              </a:spcAft>
              <a:buSzPts val="1500"/>
              <a:buNone/>
            </a:pPr>
            <a:r>
              <a:t/>
            </a:r>
            <a:endParaRPr/>
          </a:p>
        </p:txBody>
      </p:sp>
      <p:sp>
        <p:nvSpPr>
          <p:cNvPr id="117" name="Google Shape;117;p20"/>
          <p:cNvSpPr txBox="1"/>
          <p:nvPr/>
        </p:nvSpPr>
        <p:spPr>
          <a:xfrm>
            <a:off x="3025075" y="4737775"/>
            <a:ext cx="2949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lt1"/>
                </a:solidFill>
                <a:latin typeface="Lexend Light"/>
                <a:ea typeface="Lexend Light"/>
                <a:cs typeface="Lexend Light"/>
                <a:sym typeface="Lexend Light"/>
              </a:rPr>
              <a:t>CS 410 Professional Workforce Development Ⅰ</a:t>
            </a:r>
            <a:endParaRPr sz="800">
              <a:solidFill>
                <a:schemeClr val="lt1"/>
              </a:solidFill>
              <a:latin typeface="Lexend Light"/>
              <a:ea typeface="Lexend Light"/>
              <a:cs typeface="Lexend Light"/>
              <a:sym typeface="Lexend Light"/>
            </a:endParaRPr>
          </a:p>
          <a:p>
            <a:pPr indent="0" lvl="0" marL="0" rtl="0" algn="ctr">
              <a:spcBef>
                <a:spcPts val="0"/>
              </a:spcBef>
              <a:spcAft>
                <a:spcPts val="0"/>
              </a:spcAft>
              <a:buNone/>
            </a:pPr>
            <a:r>
              <a:rPr lang="en" sz="800">
                <a:solidFill>
                  <a:schemeClr val="lt1"/>
                </a:solidFill>
                <a:latin typeface="Lexend Light"/>
                <a:ea typeface="Lexend Light"/>
                <a:cs typeface="Lexend Light"/>
                <a:sym typeface="Lexend Light"/>
              </a:rPr>
              <a:t>12/11/23</a:t>
            </a:r>
            <a:endParaRPr sz="800">
              <a:solidFill>
                <a:schemeClr val="lt1"/>
              </a:solidFill>
              <a:latin typeface="Lexend Light"/>
              <a:ea typeface="Lexend Light"/>
              <a:cs typeface="Lexend Light"/>
              <a:sym typeface="Lexend 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pic>
        <p:nvPicPr>
          <p:cNvPr id="230" name="Google Shape;230;p29"/>
          <p:cNvPicPr preferRelativeResize="0"/>
          <p:nvPr/>
        </p:nvPicPr>
        <p:blipFill>
          <a:blip r:embed="rId3">
            <a:alphaModFix/>
          </a:blip>
          <a:stretch>
            <a:fillRect/>
          </a:stretch>
        </p:blipFill>
        <p:spPr>
          <a:xfrm>
            <a:off x="695950" y="1314250"/>
            <a:ext cx="2624725" cy="1586000"/>
          </a:xfrm>
          <a:prstGeom prst="rect">
            <a:avLst/>
          </a:prstGeom>
          <a:noFill/>
          <a:ln>
            <a:noFill/>
          </a:ln>
        </p:spPr>
      </p:pic>
      <p:pic>
        <p:nvPicPr>
          <p:cNvPr id="231" name="Google Shape;231;p29"/>
          <p:cNvPicPr preferRelativeResize="0"/>
          <p:nvPr/>
        </p:nvPicPr>
        <p:blipFill>
          <a:blip r:embed="rId4">
            <a:alphaModFix/>
          </a:blip>
          <a:stretch>
            <a:fillRect/>
          </a:stretch>
        </p:blipFill>
        <p:spPr>
          <a:xfrm>
            <a:off x="695950" y="3035475"/>
            <a:ext cx="2624725" cy="1694425"/>
          </a:xfrm>
          <a:prstGeom prst="rect">
            <a:avLst/>
          </a:prstGeom>
          <a:noFill/>
          <a:ln>
            <a:noFill/>
          </a:ln>
        </p:spPr>
      </p:pic>
      <p:pic>
        <p:nvPicPr>
          <p:cNvPr id="232" name="Google Shape;232;p29"/>
          <p:cNvPicPr preferRelativeResize="0"/>
          <p:nvPr/>
        </p:nvPicPr>
        <p:blipFill>
          <a:blip r:embed="rId5">
            <a:alphaModFix/>
          </a:blip>
          <a:stretch>
            <a:fillRect/>
          </a:stretch>
        </p:blipFill>
        <p:spPr>
          <a:xfrm>
            <a:off x="3463950" y="1314275"/>
            <a:ext cx="2143325" cy="2456426"/>
          </a:xfrm>
          <a:prstGeom prst="rect">
            <a:avLst/>
          </a:prstGeom>
          <a:noFill/>
          <a:ln>
            <a:noFill/>
          </a:ln>
        </p:spPr>
      </p:pic>
      <p:sp>
        <p:nvSpPr>
          <p:cNvPr id="233" name="Google Shape;233;p29"/>
          <p:cNvSpPr txBox="1"/>
          <p:nvPr/>
        </p:nvSpPr>
        <p:spPr>
          <a:xfrm>
            <a:off x="3386600" y="3814575"/>
            <a:ext cx="2369400" cy="931200"/>
          </a:xfrm>
          <a:prstGeom prst="rect">
            <a:avLst/>
          </a:prstGeom>
          <a:noFill/>
          <a:ln>
            <a:noFill/>
          </a:ln>
        </p:spPr>
        <p:txBody>
          <a:bodyPr anchorCtr="0" anchor="t" bIns="91425" lIns="91425" spcFirstLastPara="1" rIns="91425" wrap="square" tIns="91425">
            <a:normAutofit fontScale="85000"/>
          </a:bodyPr>
          <a:lstStyle/>
          <a:p>
            <a:pPr indent="0" lvl="0" marL="0" rtl="0" algn="l">
              <a:lnSpc>
                <a:spcPct val="115000"/>
              </a:lnSpc>
              <a:spcBef>
                <a:spcPts val="0"/>
              </a:spcBef>
              <a:spcAft>
                <a:spcPts val="0"/>
              </a:spcAft>
              <a:buNone/>
            </a:pPr>
            <a:r>
              <a:rPr lang="en" sz="1000">
                <a:solidFill>
                  <a:schemeClr val="lt1"/>
                </a:solidFill>
                <a:latin typeface="Lexend"/>
                <a:ea typeface="Lexend"/>
                <a:cs typeface="Lexend"/>
                <a:sym typeface="Lexend"/>
              </a:rPr>
              <a:t>In a blog post by M. Hope Echales (2017), the author discusses various Twitter posts related to LSAT preparation. @ABFalecbaldwin, @darrenrovell, and @bobatl, were all topics of the discussion.</a:t>
            </a:r>
            <a:endParaRPr sz="1000">
              <a:solidFill>
                <a:schemeClr val="lt1"/>
              </a:solidFill>
              <a:latin typeface="Lexend"/>
              <a:ea typeface="Lexend"/>
              <a:cs typeface="Lexend"/>
              <a:sym typeface="Lexend"/>
            </a:endParaRPr>
          </a:p>
        </p:txBody>
      </p:sp>
      <p:sp>
        <p:nvSpPr>
          <p:cNvPr id="234" name="Google Shape;234;p29"/>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lt1"/>
              </a:solidFill>
              <a:latin typeface="Source Sans Pro"/>
              <a:ea typeface="Source Sans Pro"/>
              <a:cs typeface="Source Sans Pro"/>
              <a:sym typeface="Source Sans Pro"/>
            </a:endParaRPr>
          </a:p>
        </p:txBody>
      </p:sp>
      <p:sp>
        <p:nvSpPr>
          <p:cNvPr id="235" name="Google Shape;235;p29"/>
          <p:cNvSpPr txBox="1"/>
          <p:nvPr>
            <p:ph idx="12" type="sldNum"/>
          </p:nvPr>
        </p:nvSpPr>
        <p:spPr>
          <a:xfrm>
            <a:off x="8388909"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a:solidFill>
                  <a:schemeClr val="dk1"/>
                </a:solidFill>
                <a:latin typeface="Source Sans Pro"/>
                <a:ea typeface="Source Sans Pro"/>
                <a:cs typeface="Source Sans Pro"/>
                <a:sym typeface="Source Sans Pro"/>
              </a:rPr>
              <a:t>‹#›</a:t>
            </a:fld>
            <a:endParaRPr>
              <a:solidFill>
                <a:schemeClr val="dk1"/>
              </a:solidFill>
            </a:endParaRPr>
          </a:p>
        </p:txBody>
      </p:sp>
      <p:sp>
        <p:nvSpPr>
          <p:cNvPr id="236" name="Google Shape;236;p29"/>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
        <p:nvSpPr>
          <p:cNvPr id="237" name="Google Shape;237;p29"/>
          <p:cNvSpPr txBox="1"/>
          <p:nvPr/>
        </p:nvSpPr>
        <p:spPr>
          <a:xfrm>
            <a:off x="3053275" y="2546250"/>
            <a:ext cx="2988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exend"/>
                <a:ea typeface="Lexend"/>
                <a:cs typeface="Lexend"/>
                <a:sym typeface="Lexend"/>
              </a:rPr>
              <a:t>1</a:t>
            </a:r>
            <a:endParaRPr b="1" sz="1300">
              <a:solidFill>
                <a:schemeClr val="dk1"/>
              </a:solidFill>
              <a:latin typeface="Lexend"/>
              <a:ea typeface="Lexend"/>
              <a:cs typeface="Lexend"/>
              <a:sym typeface="Lexend"/>
            </a:endParaRPr>
          </a:p>
        </p:txBody>
      </p:sp>
      <p:sp>
        <p:nvSpPr>
          <p:cNvPr id="238" name="Google Shape;238;p29"/>
          <p:cNvSpPr txBox="1"/>
          <p:nvPr/>
        </p:nvSpPr>
        <p:spPr>
          <a:xfrm>
            <a:off x="3053275" y="4375900"/>
            <a:ext cx="2988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exend"/>
                <a:ea typeface="Lexend"/>
                <a:cs typeface="Lexend"/>
                <a:sym typeface="Lexend"/>
              </a:rPr>
              <a:t>2</a:t>
            </a:r>
            <a:endParaRPr>
              <a:latin typeface="Arial Rounded"/>
              <a:ea typeface="Arial Rounded"/>
              <a:cs typeface="Arial Rounded"/>
              <a:sym typeface="Arial Rounded"/>
            </a:endParaRPr>
          </a:p>
        </p:txBody>
      </p:sp>
      <p:sp>
        <p:nvSpPr>
          <p:cNvPr id="239" name="Google Shape;239;p29"/>
          <p:cNvSpPr txBox="1"/>
          <p:nvPr/>
        </p:nvSpPr>
        <p:spPr>
          <a:xfrm>
            <a:off x="5352525" y="3460575"/>
            <a:ext cx="2988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exend"/>
                <a:ea typeface="Lexend"/>
                <a:cs typeface="Lexend"/>
                <a:sym typeface="Lexend"/>
              </a:rPr>
              <a:t>3</a:t>
            </a:r>
            <a:endParaRPr>
              <a:latin typeface="Arial Rounded"/>
              <a:ea typeface="Arial Rounded"/>
              <a:cs typeface="Arial Rounded"/>
              <a:sym typeface="Arial Rounded"/>
            </a:endParaRPr>
          </a:p>
        </p:txBody>
      </p:sp>
      <p:sp>
        <p:nvSpPr>
          <p:cNvPr id="240" name="Google Shape;240;p29"/>
          <p:cNvSpPr txBox="1"/>
          <p:nvPr>
            <p:ph type="title"/>
          </p:nvPr>
        </p:nvSpPr>
        <p:spPr>
          <a:xfrm>
            <a:off x="513300" y="466400"/>
            <a:ext cx="6057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5000">
                <a:solidFill>
                  <a:schemeClr val="lt1"/>
                </a:solidFill>
                <a:latin typeface="Source Sans Pro"/>
                <a:ea typeface="Source Sans Pro"/>
                <a:cs typeface="Source Sans Pro"/>
                <a:sym typeface="Source Sans Pro"/>
              </a:rPr>
              <a:t>Background </a:t>
            </a:r>
            <a:r>
              <a:rPr lang="en" sz="5000">
                <a:latin typeface="Source Sans Pro"/>
                <a:ea typeface="Source Sans Pro"/>
                <a:cs typeface="Source Sans Pro"/>
                <a:sym typeface="Source Sans Pro"/>
              </a:rPr>
              <a:t>- </a:t>
            </a:r>
            <a:r>
              <a:rPr lang="en" sz="3400">
                <a:latin typeface="Source Sans Pro"/>
                <a:ea typeface="Source Sans Pro"/>
                <a:cs typeface="Source Sans Pro"/>
                <a:sym typeface="Source Sans Pro"/>
              </a:rPr>
              <a:t>Examples</a:t>
            </a:r>
            <a:endParaRPr sz="3400">
              <a:solidFill>
                <a:schemeClr val="lt1"/>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513325" y="406450"/>
            <a:ext cx="54858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5000">
                <a:latin typeface="Source Sans Pro"/>
                <a:ea typeface="Source Sans Pro"/>
                <a:cs typeface="Source Sans Pro"/>
                <a:sym typeface="Source Sans Pro"/>
              </a:rPr>
              <a:t>Statistics</a:t>
            </a:r>
            <a:endParaRPr sz="5000">
              <a:latin typeface="Source Sans Pro"/>
              <a:ea typeface="Source Sans Pro"/>
              <a:cs typeface="Source Sans Pro"/>
              <a:sym typeface="Source Sans Pro"/>
            </a:endParaRPr>
          </a:p>
        </p:txBody>
      </p:sp>
      <p:sp>
        <p:nvSpPr>
          <p:cNvPr id="246" name="Google Shape;246;p30"/>
          <p:cNvSpPr/>
          <p:nvPr/>
        </p:nvSpPr>
        <p:spPr>
          <a:xfrm>
            <a:off x="3767575" y="1295700"/>
            <a:ext cx="2336100" cy="3183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30"/>
          <p:cNvGrpSpPr/>
          <p:nvPr/>
        </p:nvGrpSpPr>
        <p:grpSpPr>
          <a:xfrm>
            <a:off x="513322" y="1133475"/>
            <a:ext cx="3254312" cy="3656175"/>
            <a:chOff x="1454475" y="1222200"/>
            <a:chExt cx="3221772" cy="3656175"/>
          </a:xfrm>
        </p:grpSpPr>
        <p:sp>
          <p:nvSpPr>
            <p:cNvPr id="248" name="Google Shape;248;p30"/>
            <p:cNvSpPr txBox="1"/>
            <p:nvPr/>
          </p:nvSpPr>
          <p:spPr>
            <a:xfrm>
              <a:off x="1481847" y="1222200"/>
              <a:ext cx="31944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100">
                  <a:solidFill>
                    <a:schemeClr val="lt1"/>
                  </a:solidFill>
                  <a:latin typeface="Lexend ExtraBold"/>
                  <a:ea typeface="Lexend ExtraBold"/>
                  <a:cs typeface="Lexend ExtraBold"/>
                  <a:sym typeface="Lexend ExtraBold"/>
                </a:rPr>
                <a:t>86% of 4th-grade teachers</a:t>
              </a:r>
              <a:r>
                <a:rPr lang="en" sz="1100">
                  <a:solidFill>
                    <a:schemeClr val="lt1"/>
                  </a:solidFill>
                  <a:latin typeface="Lexend Medium"/>
                  <a:ea typeface="Lexend Medium"/>
                  <a:cs typeface="Lexend Medium"/>
                  <a:sym typeface="Lexend Medium"/>
                </a:rPr>
                <a:t> expressed a substantial </a:t>
              </a:r>
              <a:r>
                <a:rPr lang="en" sz="1100">
                  <a:solidFill>
                    <a:schemeClr val="lt1"/>
                  </a:solidFill>
                  <a:latin typeface="Lexend ExtraBold"/>
                  <a:ea typeface="Lexend ExtraBold"/>
                  <a:cs typeface="Lexend ExtraBold"/>
                  <a:sym typeface="Lexend ExtraBold"/>
                </a:rPr>
                <a:t>emphasis on deductive reasoning</a:t>
              </a:r>
              <a:r>
                <a:rPr lang="en" sz="1100">
                  <a:solidFill>
                    <a:schemeClr val="lt1"/>
                  </a:solidFill>
                  <a:latin typeface="Lexend Medium"/>
                  <a:ea typeface="Lexend Medium"/>
                  <a:cs typeface="Lexend Medium"/>
                  <a:sym typeface="Lexend Medium"/>
                </a:rPr>
                <a:t> (Bouygues, 2022).</a:t>
              </a:r>
              <a:endParaRPr sz="1100">
                <a:solidFill>
                  <a:schemeClr val="lt1"/>
                </a:solidFill>
                <a:latin typeface="Lexend Medium"/>
                <a:ea typeface="Lexend Medium"/>
                <a:cs typeface="Lexend Medium"/>
                <a:sym typeface="Lexend Medium"/>
              </a:endParaRPr>
            </a:p>
          </p:txBody>
        </p:sp>
        <p:sp>
          <p:nvSpPr>
            <p:cNvPr id="249" name="Google Shape;249;p30"/>
            <p:cNvSpPr txBox="1"/>
            <p:nvPr/>
          </p:nvSpPr>
          <p:spPr>
            <a:xfrm>
              <a:off x="1454475" y="1914900"/>
              <a:ext cx="3000000" cy="938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None/>
              </a:pPr>
              <a:r>
                <a:rPr lang="en" sz="1100">
                  <a:solidFill>
                    <a:schemeClr val="lt1"/>
                  </a:solidFill>
                  <a:latin typeface="Lexend Medium"/>
                  <a:ea typeface="Lexend Medium"/>
                  <a:cs typeface="Lexend Medium"/>
                  <a:sym typeface="Lexend Medium"/>
                </a:rPr>
                <a:t>The </a:t>
              </a:r>
              <a:r>
                <a:rPr lang="en" sz="1100">
                  <a:solidFill>
                    <a:schemeClr val="lt1"/>
                  </a:solidFill>
                  <a:latin typeface="Lexend Medium"/>
                  <a:ea typeface="Lexend Medium"/>
                  <a:cs typeface="Lexend Medium"/>
                  <a:sym typeface="Lexend Medium"/>
                </a:rPr>
                <a:t>above</a:t>
              </a:r>
              <a:r>
                <a:rPr lang="en" sz="1100">
                  <a:solidFill>
                    <a:schemeClr val="lt1"/>
                  </a:solidFill>
                  <a:latin typeface="Lexend Medium"/>
                  <a:ea typeface="Lexend Medium"/>
                  <a:cs typeface="Lexend Medium"/>
                  <a:sym typeface="Lexend Medium"/>
                </a:rPr>
                <a:t> figure dwindled to a mere </a:t>
              </a:r>
              <a:r>
                <a:rPr lang="en" sz="1100">
                  <a:solidFill>
                    <a:schemeClr val="lt1"/>
                  </a:solidFill>
                  <a:latin typeface="Lexend ExtraBold"/>
                  <a:ea typeface="Lexend ExtraBold"/>
                  <a:cs typeface="Lexend ExtraBold"/>
                  <a:sym typeface="Lexend ExtraBold"/>
                </a:rPr>
                <a:t>39% among 8th-grade teachers</a:t>
              </a:r>
              <a:r>
                <a:rPr lang="en" sz="1100">
                  <a:solidFill>
                    <a:schemeClr val="lt1"/>
                  </a:solidFill>
                  <a:latin typeface="Lexend Medium"/>
                  <a:ea typeface="Lexend Medium"/>
                  <a:cs typeface="Lexend Medium"/>
                  <a:sym typeface="Lexend Medium"/>
                </a:rPr>
                <a:t> when expressing the same sentiment </a:t>
              </a:r>
              <a:r>
                <a:rPr lang="en" sz="1100">
                  <a:solidFill>
                    <a:schemeClr val="lt1"/>
                  </a:solidFill>
                  <a:latin typeface="Lexend Medium"/>
                  <a:ea typeface="Lexend Medium"/>
                  <a:cs typeface="Lexend Medium"/>
                  <a:sym typeface="Lexend Medium"/>
                </a:rPr>
                <a:t>(Bouygues, 2022)</a:t>
              </a:r>
              <a:r>
                <a:rPr lang="en" sz="1100">
                  <a:solidFill>
                    <a:schemeClr val="lt1"/>
                  </a:solidFill>
                  <a:latin typeface="Lexend Medium"/>
                  <a:ea typeface="Lexend Medium"/>
                  <a:cs typeface="Lexend Medium"/>
                  <a:sym typeface="Lexend Medium"/>
                </a:rPr>
                <a:t>.</a:t>
              </a:r>
              <a:endParaRPr sz="1100">
                <a:solidFill>
                  <a:schemeClr val="lt1"/>
                </a:solidFill>
                <a:latin typeface="Lexend Medium"/>
                <a:ea typeface="Lexend Medium"/>
                <a:cs typeface="Lexend Medium"/>
                <a:sym typeface="Lexend Medium"/>
              </a:endParaRPr>
            </a:p>
          </p:txBody>
        </p:sp>
        <p:sp>
          <p:nvSpPr>
            <p:cNvPr id="250" name="Google Shape;250;p30"/>
            <p:cNvSpPr txBox="1"/>
            <p:nvPr/>
          </p:nvSpPr>
          <p:spPr>
            <a:xfrm>
              <a:off x="1481847" y="3940275"/>
              <a:ext cx="3194400" cy="938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None/>
              </a:pPr>
              <a:r>
                <a:rPr lang="en" sz="1100">
                  <a:solidFill>
                    <a:schemeClr val="lt1"/>
                  </a:solidFill>
                  <a:latin typeface="Lexend Medium"/>
                  <a:ea typeface="Lexend Medium"/>
                  <a:cs typeface="Lexend Medium"/>
                  <a:sym typeface="Lexend Medium"/>
                </a:rPr>
                <a:t>J</a:t>
              </a:r>
              <a:r>
                <a:rPr lang="en" sz="1100">
                  <a:solidFill>
                    <a:schemeClr val="lt1"/>
                  </a:solidFill>
                  <a:latin typeface="Lexend ExtraBold"/>
                  <a:ea typeface="Lexend ExtraBold"/>
                  <a:cs typeface="Lexend ExtraBold"/>
                  <a:sym typeface="Lexend ExtraBold"/>
                </a:rPr>
                <a:t>ust 21% of teachers </a:t>
              </a:r>
              <a:r>
                <a:rPr lang="en" sz="1100">
                  <a:solidFill>
                    <a:schemeClr val="lt1"/>
                  </a:solidFill>
                  <a:latin typeface="Lexend ExtraBold"/>
                  <a:ea typeface="Lexend ExtraBold"/>
                  <a:cs typeface="Lexend ExtraBold"/>
                  <a:sym typeface="Lexend ExtraBold"/>
                </a:rPr>
                <a:t>agreed</a:t>
              </a:r>
              <a:r>
                <a:rPr lang="en" sz="1100">
                  <a:solidFill>
                    <a:schemeClr val="lt1"/>
                  </a:solidFill>
                  <a:latin typeface="Lexend ExtraBold"/>
                  <a:ea typeface="Lexend ExtraBold"/>
                  <a:cs typeface="Lexend ExtraBold"/>
                  <a:sym typeface="Lexend ExtraBold"/>
                </a:rPr>
                <a:t> that they possess all the necessary resources to cultivate these skills</a:t>
              </a:r>
              <a:r>
                <a:rPr lang="en" sz="1100">
                  <a:solidFill>
                    <a:schemeClr val="lt1"/>
                  </a:solidFill>
                  <a:latin typeface="Lexend Medium"/>
                  <a:ea typeface="Lexend Medium"/>
                  <a:cs typeface="Lexend Medium"/>
                  <a:sym typeface="Lexend Medium"/>
                </a:rPr>
                <a:t> </a:t>
              </a:r>
              <a:r>
                <a:rPr lang="en" sz="1100">
                  <a:solidFill>
                    <a:schemeClr val="lt1"/>
                  </a:solidFill>
                  <a:latin typeface="Lexend Medium"/>
                  <a:ea typeface="Lexend Medium"/>
                  <a:cs typeface="Lexend Medium"/>
                  <a:sym typeface="Lexend Medium"/>
                </a:rPr>
                <a:t>(Critical Thinking Teacher Survey 2019)</a:t>
              </a:r>
              <a:r>
                <a:rPr lang="en" sz="1100">
                  <a:solidFill>
                    <a:schemeClr val="lt1"/>
                  </a:solidFill>
                  <a:latin typeface="Lexend Medium"/>
                  <a:ea typeface="Lexend Medium"/>
                  <a:cs typeface="Lexend Medium"/>
                  <a:sym typeface="Lexend Medium"/>
                </a:rPr>
                <a:t>.</a:t>
              </a:r>
              <a:endParaRPr sz="1100">
                <a:solidFill>
                  <a:schemeClr val="lt1"/>
                </a:solidFill>
                <a:latin typeface="Lexend Medium"/>
                <a:ea typeface="Lexend Medium"/>
                <a:cs typeface="Lexend Medium"/>
                <a:sym typeface="Lexend Medium"/>
              </a:endParaRPr>
            </a:p>
          </p:txBody>
        </p:sp>
        <p:sp>
          <p:nvSpPr>
            <p:cNvPr id="251" name="Google Shape;251;p30"/>
            <p:cNvSpPr txBox="1"/>
            <p:nvPr/>
          </p:nvSpPr>
          <p:spPr>
            <a:xfrm>
              <a:off x="1481850" y="3074700"/>
              <a:ext cx="3000000" cy="938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None/>
              </a:pPr>
              <a:r>
                <a:rPr lang="en" sz="1100">
                  <a:solidFill>
                    <a:schemeClr val="lt1"/>
                  </a:solidFill>
                  <a:latin typeface="Lexend ExtraBold"/>
                  <a:ea typeface="Lexend ExtraBold"/>
                  <a:cs typeface="Lexend ExtraBold"/>
                  <a:sym typeface="Lexend ExtraBold"/>
                </a:rPr>
                <a:t>50% of teachers</a:t>
              </a:r>
              <a:r>
                <a:rPr lang="en" sz="1100">
                  <a:solidFill>
                    <a:schemeClr val="lt1"/>
                  </a:solidFill>
                  <a:latin typeface="Lexend Medium"/>
                  <a:ea typeface="Lexend Medium"/>
                  <a:cs typeface="Lexend Medium"/>
                  <a:sym typeface="Lexend Medium"/>
                </a:rPr>
                <a:t> indicated that they face </a:t>
              </a:r>
              <a:r>
                <a:rPr lang="en" sz="1100">
                  <a:solidFill>
                    <a:schemeClr val="lt1"/>
                  </a:solidFill>
                  <a:latin typeface="Lexend ExtraBold"/>
                  <a:ea typeface="Lexend ExtraBold"/>
                  <a:cs typeface="Lexend ExtraBold"/>
                  <a:sym typeface="Lexend ExtraBold"/>
                </a:rPr>
                <a:t>challenges in allocating time to teach critical thinking</a:t>
              </a:r>
              <a:r>
                <a:rPr lang="en" sz="1100">
                  <a:solidFill>
                    <a:schemeClr val="lt1"/>
                  </a:solidFill>
                  <a:latin typeface="Lexend Medium"/>
                  <a:ea typeface="Lexend Medium"/>
                  <a:cs typeface="Lexend Medium"/>
                  <a:sym typeface="Lexend Medium"/>
                </a:rPr>
                <a:t> skills effectively (Critical Thinking Teacher Survey 2019).</a:t>
              </a:r>
              <a:endParaRPr sz="1100">
                <a:solidFill>
                  <a:schemeClr val="lt1"/>
                </a:solidFill>
                <a:latin typeface="Lexend Medium"/>
                <a:ea typeface="Lexend Medium"/>
                <a:cs typeface="Lexend Medium"/>
                <a:sym typeface="Lexend Medium"/>
              </a:endParaRPr>
            </a:p>
          </p:txBody>
        </p:sp>
      </p:grpSp>
      <p:sp>
        <p:nvSpPr>
          <p:cNvPr id="252" name="Google Shape;252;p30"/>
          <p:cNvSpPr/>
          <p:nvPr/>
        </p:nvSpPr>
        <p:spPr>
          <a:xfrm>
            <a:off x="3767675" y="2067550"/>
            <a:ext cx="2336100" cy="3192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3" name="Google Shape;253;p30"/>
          <p:cNvSpPr/>
          <p:nvPr/>
        </p:nvSpPr>
        <p:spPr>
          <a:xfrm>
            <a:off x="3767725" y="3227800"/>
            <a:ext cx="2336100" cy="3192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4" name="Google Shape;254;p30"/>
          <p:cNvSpPr/>
          <p:nvPr/>
        </p:nvSpPr>
        <p:spPr>
          <a:xfrm>
            <a:off x="3767625" y="4056375"/>
            <a:ext cx="2336100" cy="3192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5" name="Google Shape;255;p30"/>
          <p:cNvSpPr/>
          <p:nvPr/>
        </p:nvSpPr>
        <p:spPr>
          <a:xfrm>
            <a:off x="3767725" y="3227800"/>
            <a:ext cx="1198200" cy="319200"/>
          </a:xfrm>
          <a:prstGeom prst="roundRect">
            <a:avLst>
              <a:gd fmla="val 0" name="adj"/>
            </a:avLst>
          </a:prstGeom>
          <a:solidFill>
            <a:srgbClr val="4495A2"/>
          </a:solidFill>
          <a:ln cap="flat" cmpd="sng" w="9525">
            <a:solidFill>
              <a:srgbClr val="4495A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chemeClr val="lt1"/>
                </a:solidFill>
                <a:latin typeface="Lexend ExtraBold"/>
                <a:ea typeface="Lexend ExtraBold"/>
                <a:cs typeface="Lexend ExtraBold"/>
                <a:sym typeface="Lexend ExtraBold"/>
              </a:rPr>
              <a:t>50</a:t>
            </a:r>
            <a:endParaRPr sz="1300">
              <a:solidFill>
                <a:schemeClr val="lt1"/>
              </a:solidFill>
              <a:latin typeface="Lexend ExtraBold"/>
              <a:ea typeface="Lexend ExtraBold"/>
              <a:cs typeface="Lexend ExtraBold"/>
              <a:sym typeface="Lexend ExtraBold"/>
            </a:endParaRPr>
          </a:p>
        </p:txBody>
      </p:sp>
      <p:sp>
        <p:nvSpPr>
          <p:cNvPr id="256" name="Google Shape;256;p30"/>
          <p:cNvSpPr/>
          <p:nvPr/>
        </p:nvSpPr>
        <p:spPr>
          <a:xfrm>
            <a:off x="3767676" y="2069967"/>
            <a:ext cx="777000" cy="314400"/>
          </a:xfrm>
          <a:prstGeom prst="roundRect">
            <a:avLst>
              <a:gd fmla="val 0" name="adj"/>
            </a:avLst>
          </a:prstGeom>
          <a:solidFill>
            <a:srgbClr val="4495A2"/>
          </a:solidFill>
          <a:ln cap="flat" cmpd="sng" w="9525">
            <a:solidFill>
              <a:srgbClr val="4495A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chemeClr val="lt1"/>
                </a:solidFill>
                <a:latin typeface="Lexend ExtraBold"/>
                <a:ea typeface="Lexend ExtraBold"/>
                <a:cs typeface="Lexend ExtraBold"/>
                <a:sym typeface="Lexend ExtraBold"/>
              </a:rPr>
              <a:t>39</a:t>
            </a:r>
            <a:endParaRPr sz="1300"/>
          </a:p>
        </p:txBody>
      </p:sp>
      <p:sp>
        <p:nvSpPr>
          <p:cNvPr id="257" name="Google Shape;257;p30"/>
          <p:cNvSpPr/>
          <p:nvPr/>
        </p:nvSpPr>
        <p:spPr>
          <a:xfrm>
            <a:off x="3767576" y="1299600"/>
            <a:ext cx="1764300" cy="314400"/>
          </a:xfrm>
          <a:prstGeom prst="roundRect">
            <a:avLst>
              <a:gd fmla="val 0" name="adj"/>
            </a:avLst>
          </a:prstGeom>
          <a:solidFill>
            <a:srgbClr val="4495A2"/>
          </a:solidFill>
          <a:ln cap="flat" cmpd="sng" w="9525">
            <a:solidFill>
              <a:srgbClr val="4495A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Lexend ExtraBold"/>
                <a:ea typeface="Lexend ExtraBold"/>
                <a:cs typeface="Lexend ExtraBold"/>
                <a:sym typeface="Lexend ExtraBold"/>
              </a:rPr>
              <a:t>86</a:t>
            </a:r>
            <a:endParaRPr sz="1300">
              <a:solidFill>
                <a:schemeClr val="lt1"/>
              </a:solidFill>
              <a:latin typeface="Lexend ExtraBold"/>
              <a:ea typeface="Lexend ExtraBold"/>
              <a:cs typeface="Lexend ExtraBold"/>
              <a:sym typeface="Lexend ExtraBold"/>
            </a:endParaRPr>
          </a:p>
        </p:txBody>
      </p:sp>
      <p:sp>
        <p:nvSpPr>
          <p:cNvPr id="258" name="Google Shape;258;p30"/>
          <p:cNvSpPr/>
          <p:nvPr/>
        </p:nvSpPr>
        <p:spPr>
          <a:xfrm>
            <a:off x="3767625" y="4056389"/>
            <a:ext cx="640800" cy="319200"/>
          </a:xfrm>
          <a:prstGeom prst="roundRect">
            <a:avLst>
              <a:gd fmla="val 0" name="adj"/>
            </a:avLst>
          </a:prstGeom>
          <a:solidFill>
            <a:srgbClr val="4495A2"/>
          </a:solidFill>
          <a:ln cap="flat" cmpd="sng" w="9525">
            <a:solidFill>
              <a:srgbClr val="4495A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chemeClr val="lt1"/>
                </a:solidFill>
                <a:latin typeface="Lexend ExtraBold"/>
                <a:ea typeface="Lexend ExtraBold"/>
                <a:cs typeface="Lexend ExtraBold"/>
                <a:sym typeface="Lexend ExtraBold"/>
              </a:rPr>
              <a:t>21</a:t>
            </a:r>
            <a:endParaRPr sz="1300">
              <a:solidFill>
                <a:schemeClr val="lt1"/>
              </a:solidFill>
              <a:latin typeface="Lexend ExtraBold"/>
              <a:ea typeface="Lexend ExtraBold"/>
              <a:cs typeface="Lexend ExtraBold"/>
              <a:sym typeface="Lexend ExtraBold"/>
            </a:endParaRPr>
          </a:p>
        </p:txBody>
      </p:sp>
      <p:sp>
        <p:nvSpPr>
          <p:cNvPr id="259" name="Google Shape;259;p30"/>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lt1"/>
              </a:solidFill>
              <a:latin typeface="Source Sans Pro"/>
              <a:ea typeface="Source Sans Pro"/>
              <a:cs typeface="Source Sans Pro"/>
              <a:sym typeface="Source Sans Pro"/>
            </a:endParaRPr>
          </a:p>
        </p:txBody>
      </p:sp>
      <p:sp>
        <p:nvSpPr>
          <p:cNvPr id="260" name="Google Shape;260;p30"/>
          <p:cNvSpPr txBox="1"/>
          <p:nvPr>
            <p:ph idx="12" type="sldNum"/>
          </p:nvPr>
        </p:nvSpPr>
        <p:spPr>
          <a:xfrm>
            <a:off x="8406909"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a:solidFill>
                  <a:schemeClr val="dk1"/>
                </a:solidFill>
                <a:latin typeface="Source Sans Pro"/>
                <a:ea typeface="Source Sans Pro"/>
                <a:cs typeface="Source Sans Pro"/>
                <a:sym typeface="Source Sans Pro"/>
              </a:rPr>
              <a:t>‹#›</a:t>
            </a:fld>
            <a:endParaRPr>
              <a:solidFill>
                <a:schemeClr val="dk1"/>
              </a:solidFill>
            </a:endParaRPr>
          </a:p>
        </p:txBody>
      </p:sp>
      <p:sp>
        <p:nvSpPr>
          <p:cNvPr id="261" name="Google Shape;261;p30"/>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513325" y="406450"/>
            <a:ext cx="54858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5000">
                <a:latin typeface="Source Sans Pro"/>
                <a:ea typeface="Source Sans Pro"/>
                <a:cs typeface="Source Sans Pro"/>
                <a:sym typeface="Source Sans Pro"/>
              </a:rPr>
              <a:t>Statistics </a:t>
            </a:r>
            <a:r>
              <a:rPr lang="en" sz="3400">
                <a:latin typeface="Source Sans Pro"/>
                <a:ea typeface="Source Sans Pro"/>
                <a:cs typeface="Source Sans Pro"/>
                <a:sym typeface="Source Sans Pro"/>
              </a:rPr>
              <a:t>cont.</a:t>
            </a:r>
            <a:endParaRPr sz="5000">
              <a:latin typeface="Source Sans Pro"/>
              <a:ea typeface="Source Sans Pro"/>
              <a:cs typeface="Source Sans Pro"/>
              <a:sym typeface="Source Sans Pro"/>
            </a:endParaRPr>
          </a:p>
        </p:txBody>
      </p:sp>
      <p:sp>
        <p:nvSpPr>
          <p:cNvPr id="267" name="Google Shape;267;p31"/>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lt1"/>
              </a:solidFill>
              <a:latin typeface="Source Sans Pro"/>
              <a:ea typeface="Source Sans Pro"/>
              <a:cs typeface="Source Sans Pro"/>
              <a:sym typeface="Source Sans Pro"/>
            </a:endParaRPr>
          </a:p>
        </p:txBody>
      </p:sp>
      <p:sp>
        <p:nvSpPr>
          <p:cNvPr id="268" name="Google Shape;268;p31"/>
          <p:cNvSpPr txBox="1"/>
          <p:nvPr>
            <p:ph idx="12" type="sldNum"/>
          </p:nvPr>
        </p:nvSpPr>
        <p:spPr>
          <a:xfrm>
            <a:off x="8406909"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a:solidFill>
                  <a:schemeClr val="dk1"/>
                </a:solidFill>
                <a:latin typeface="Source Sans Pro"/>
                <a:ea typeface="Source Sans Pro"/>
                <a:cs typeface="Source Sans Pro"/>
                <a:sym typeface="Source Sans Pro"/>
              </a:rPr>
              <a:t>‹#›</a:t>
            </a:fld>
            <a:endParaRPr>
              <a:solidFill>
                <a:schemeClr val="dk1"/>
              </a:solidFill>
            </a:endParaRPr>
          </a:p>
        </p:txBody>
      </p:sp>
      <p:sp>
        <p:nvSpPr>
          <p:cNvPr id="269" name="Google Shape;269;p31"/>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
        <p:nvSpPr>
          <p:cNvPr id="270" name="Google Shape;270;p31"/>
          <p:cNvSpPr txBox="1"/>
          <p:nvPr/>
        </p:nvSpPr>
        <p:spPr>
          <a:xfrm>
            <a:off x="2449688" y="3087913"/>
            <a:ext cx="2611200" cy="25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000">
                <a:solidFill>
                  <a:schemeClr val="lt1"/>
                </a:solidFill>
                <a:latin typeface="Lexend"/>
                <a:ea typeface="Lexend"/>
                <a:cs typeface="Lexend"/>
                <a:sym typeface="Lexend"/>
              </a:rPr>
              <a:t>(Khartite &amp; Hellalet, 2021, p. 227)</a:t>
            </a:r>
            <a:endParaRPr sz="1000">
              <a:solidFill>
                <a:schemeClr val="lt1"/>
              </a:solidFill>
              <a:latin typeface="Lexend"/>
              <a:ea typeface="Lexend"/>
              <a:cs typeface="Lexend"/>
              <a:sym typeface="Lexend"/>
            </a:endParaRPr>
          </a:p>
          <a:p>
            <a:pPr indent="0" lvl="0" marL="0" rtl="0" algn="l">
              <a:lnSpc>
                <a:spcPct val="115000"/>
              </a:lnSpc>
              <a:spcBef>
                <a:spcPts val="1500"/>
              </a:spcBef>
              <a:spcAft>
                <a:spcPts val="0"/>
              </a:spcAft>
              <a:buNone/>
            </a:pPr>
            <a:r>
              <a:t/>
            </a:r>
            <a:endParaRPr sz="1100"/>
          </a:p>
          <a:p>
            <a:pPr indent="0" lvl="0" marL="0" rtl="0" algn="l">
              <a:spcBef>
                <a:spcPts val="0"/>
              </a:spcBef>
              <a:spcAft>
                <a:spcPts val="0"/>
              </a:spcAft>
              <a:buNone/>
            </a:pPr>
            <a:r>
              <a:t/>
            </a:r>
            <a:endParaRPr sz="1800">
              <a:solidFill>
                <a:schemeClr val="dk1"/>
              </a:solidFill>
              <a:latin typeface="Arial Rounded"/>
              <a:ea typeface="Arial Rounded"/>
              <a:cs typeface="Arial Rounded"/>
              <a:sym typeface="Arial Rounded"/>
            </a:endParaRPr>
          </a:p>
        </p:txBody>
      </p:sp>
      <p:sp>
        <p:nvSpPr>
          <p:cNvPr id="271" name="Google Shape;271;p31"/>
          <p:cNvSpPr txBox="1"/>
          <p:nvPr/>
        </p:nvSpPr>
        <p:spPr>
          <a:xfrm>
            <a:off x="2449688" y="4122688"/>
            <a:ext cx="2611200" cy="25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000">
                <a:solidFill>
                  <a:schemeClr val="lt1"/>
                </a:solidFill>
                <a:latin typeface="Lexend"/>
                <a:ea typeface="Lexend"/>
                <a:cs typeface="Lexend"/>
                <a:sym typeface="Lexend"/>
              </a:rPr>
              <a:t>(Khartite &amp; Hellalet, 2021, p. 228)</a:t>
            </a:r>
            <a:endParaRPr sz="1000">
              <a:solidFill>
                <a:schemeClr val="lt1"/>
              </a:solidFill>
              <a:latin typeface="Lexend"/>
              <a:ea typeface="Lexend"/>
              <a:cs typeface="Lexend"/>
              <a:sym typeface="Lexend"/>
            </a:endParaRPr>
          </a:p>
          <a:p>
            <a:pPr indent="0" lvl="0" marL="0" rtl="0" algn="l">
              <a:lnSpc>
                <a:spcPct val="115000"/>
              </a:lnSpc>
              <a:spcBef>
                <a:spcPts val="1500"/>
              </a:spcBef>
              <a:spcAft>
                <a:spcPts val="0"/>
              </a:spcAft>
              <a:buNone/>
            </a:pPr>
            <a:r>
              <a:t/>
            </a:r>
            <a:endParaRPr sz="1100"/>
          </a:p>
          <a:p>
            <a:pPr indent="0" lvl="0" marL="0" rtl="0" algn="l">
              <a:spcBef>
                <a:spcPts val="0"/>
              </a:spcBef>
              <a:spcAft>
                <a:spcPts val="0"/>
              </a:spcAft>
              <a:buNone/>
            </a:pPr>
            <a:r>
              <a:t/>
            </a:r>
            <a:endParaRPr sz="1800">
              <a:solidFill>
                <a:schemeClr val="dk1"/>
              </a:solidFill>
              <a:latin typeface="Arial Rounded"/>
              <a:ea typeface="Arial Rounded"/>
              <a:cs typeface="Arial Rounded"/>
              <a:sym typeface="Arial Rounded"/>
            </a:endParaRPr>
          </a:p>
        </p:txBody>
      </p:sp>
      <p:pic>
        <p:nvPicPr>
          <p:cNvPr id="272" name="Google Shape;272;p31"/>
          <p:cNvPicPr preferRelativeResize="0"/>
          <p:nvPr/>
        </p:nvPicPr>
        <p:blipFill>
          <a:blip r:embed="rId3">
            <a:alphaModFix/>
          </a:blip>
          <a:stretch>
            <a:fillRect/>
          </a:stretch>
        </p:blipFill>
        <p:spPr>
          <a:xfrm>
            <a:off x="654900" y="1263850"/>
            <a:ext cx="5707925" cy="1889711"/>
          </a:xfrm>
          <a:prstGeom prst="rect">
            <a:avLst/>
          </a:prstGeom>
          <a:noFill/>
          <a:ln>
            <a:noFill/>
          </a:ln>
        </p:spPr>
      </p:pic>
      <p:pic>
        <p:nvPicPr>
          <p:cNvPr id="273" name="Google Shape;273;p31"/>
          <p:cNvPicPr preferRelativeResize="0"/>
          <p:nvPr/>
        </p:nvPicPr>
        <p:blipFill>
          <a:blip r:embed="rId4">
            <a:alphaModFix/>
          </a:blip>
          <a:stretch>
            <a:fillRect/>
          </a:stretch>
        </p:blipFill>
        <p:spPr>
          <a:xfrm>
            <a:off x="654900" y="3527350"/>
            <a:ext cx="5707925" cy="4866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3E3E"/>
        </a:solidFill>
      </p:bgPr>
    </p:bg>
    <p:spTree>
      <p:nvGrpSpPr>
        <p:cNvPr id="278" name="Shape 278"/>
        <p:cNvGrpSpPr/>
        <p:nvPr/>
      </p:nvGrpSpPr>
      <p:grpSpPr>
        <a:xfrm>
          <a:off x="0" y="0"/>
          <a:ext cx="0" cy="0"/>
          <a:chOff x="0" y="0"/>
          <a:chExt cx="0" cy="0"/>
        </a:xfrm>
      </p:grpSpPr>
      <p:sp>
        <p:nvSpPr>
          <p:cNvPr id="279" name="Google Shape;279;p32"/>
          <p:cNvSpPr txBox="1"/>
          <p:nvPr>
            <p:ph type="title"/>
          </p:nvPr>
        </p:nvSpPr>
        <p:spPr>
          <a:xfrm>
            <a:off x="86828" y="657850"/>
            <a:ext cx="3144000" cy="1600200"/>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85000"/>
              </a:lnSpc>
              <a:spcBef>
                <a:spcPts val="0"/>
              </a:spcBef>
              <a:spcAft>
                <a:spcPts val="0"/>
              </a:spcAft>
              <a:buClr>
                <a:schemeClr val="accent1"/>
              </a:buClr>
              <a:buSzPct val="104895"/>
              <a:buFont typeface="Aharoni"/>
              <a:buNone/>
            </a:pPr>
            <a:r>
              <a:rPr lang="en" sz="4766">
                <a:latin typeface="Source Sans Pro"/>
                <a:ea typeface="Source Sans Pro"/>
                <a:cs typeface="Source Sans Pro"/>
                <a:sym typeface="Source Sans Pro"/>
              </a:rPr>
              <a:t>Problem</a:t>
            </a:r>
            <a:endParaRPr sz="4766">
              <a:latin typeface="Source Sans Pro"/>
              <a:ea typeface="Source Sans Pro"/>
              <a:cs typeface="Source Sans Pro"/>
              <a:sym typeface="Source Sans Pro"/>
            </a:endParaRPr>
          </a:p>
          <a:p>
            <a:pPr indent="0" lvl="0" marL="0" rtl="0" algn="ctr">
              <a:lnSpc>
                <a:spcPct val="85000"/>
              </a:lnSpc>
              <a:spcBef>
                <a:spcPts val="0"/>
              </a:spcBef>
              <a:spcAft>
                <a:spcPts val="0"/>
              </a:spcAft>
              <a:buClr>
                <a:schemeClr val="accent1"/>
              </a:buClr>
              <a:buSzPct val="104895"/>
              <a:buFont typeface="Aharoni"/>
              <a:buNone/>
            </a:pPr>
            <a:r>
              <a:rPr lang="en" sz="4766">
                <a:latin typeface="Source Sans Pro"/>
                <a:ea typeface="Source Sans Pro"/>
                <a:cs typeface="Source Sans Pro"/>
                <a:sym typeface="Source Sans Pro"/>
              </a:rPr>
              <a:t>Statement</a:t>
            </a:r>
            <a:endParaRPr sz="4766">
              <a:latin typeface="Source Sans Pro"/>
              <a:ea typeface="Source Sans Pro"/>
              <a:cs typeface="Source Sans Pro"/>
              <a:sym typeface="Source Sans Pro"/>
            </a:endParaRPr>
          </a:p>
          <a:p>
            <a:pPr indent="0" lvl="0" marL="0" rtl="0" algn="l">
              <a:lnSpc>
                <a:spcPct val="85000"/>
              </a:lnSpc>
              <a:spcBef>
                <a:spcPts val="0"/>
              </a:spcBef>
              <a:spcAft>
                <a:spcPts val="0"/>
              </a:spcAft>
              <a:buClr>
                <a:schemeClr val="accent1"/>
              </a:buClr>
              <a:buSzPct val="100000"/>
              <a:buFont typeface="Aharoni"/>
              <a:buNone/>
            </a:pPr>
            <a:r>
              <a:t/>
            </a:r>
            <a:endParaRPr sz="5000">
              <a:latin typeface="Source Sans Pro"/>
              <a:ea typeface="Source Sans Pro"/>
              <a:cs typeface="Source Sans Pro"/>
              <a:sym typeface="Source Sans Pro"/>
            </a:endParaRPr>
          </a:p>
        </p:txBody>
      </p:sp>
      <p:pic>
        <p:nvPicPr>
          <p:cNvPr descr="sketch of an open book, light bulb, and the word, &quot;idea&quot;" id="280" name="Google Shape;280;p32"/>
          <p:cNvPicPr preferRelativeResize="0"/>
          <p:nvPr/>
        </p:nvPicPr>
        <p:blipFill rotWithShape="1">
          <a:blip r:embed="rId3">
            <a:alphaModFix/>
          </a:blip>
          <a:srcRect b="32084" l="58936" r="-4773" t="-1220"/>
          <a:stretch/>
        </p:blipFill>
        <p:spPr>
          <a:xfrm>
            <a:off x="-361787" y="3387525"/>
            <a:ext cx="1637925" cy="1988375"/>
          </a:xfrm>
          <a:prstGeom prst="rect">
            <a:avLst/>
          </a:prstGeom>
          <a:noFill/>
          <a:ln>
            <a:noFill/>
          </a:ln>
        </p:spPr>
      </p:pic>
      <p:sp>
        <p:nvSpPr>
          <p:cNvPr id="281" name="Google Shape;281;p32"/>
          <p:cNvSpPr txBox="1"/>
          <p:nvPr>
            <p:ph idx="1" type="body"/>
          </p:nvPr>
        </p:nvSpPr>
        <p:spPr>
          <a:xfrm>
            <a:off x="4196350" y="1341400"/>
            <a:ext cx="4265400" cy="3207600"/>
          </a:xfrm>
          <a:prstGeom prst="rect">
            <a:avLst/>
          </a:prstGeom>
          <a:noFill/>
          <a:ln>
            <a:noFill/>
          </a:ln>
        </p:spPr>
        <p:txBody>
          <a:bodyPr anchorCtr="0" anchor="t" bIns="45700" lIns="91425" spcFirstLastPara="1" rIns="91425" wrap="square" tIns="45700">
            <a:normAutofit/>
          </a:bodyPr>
          <a:lstStyle/>
          <a:p>
            <a:pPr indent="0" lvl="0" marL="457200" rtl="0" algn="l">
              <a:lnSpc>
                <a:spcPct val="115000"/>
              </a:lnSpc>
              <a:spcBef>
                <a:spcPts val="1400"/>
              </a:spcBef>
              <a:spcAft>
                <a:spcPts val="0"/>
              </a:spcAft>
              <a:buNone/>
            </a:pPr>
            <a:r>
              <a:rPr lang="en" sz="2200">
                <a:latin typeface="Lexend"/>
                <a:ea typeface="Lexend"/>
                <a:cs typeface="Lexend"/>
                <a:sym typeface="Lexend"/>
              </a:rPr>
              <a:t>High school graduates are not prepared with the skills necessary to identify logical fallacies in an increasingly online world.</a:t>
            </a:r>
            <a:endParaRPr sz="2200">
              <a:latin typeface="Lexend"/>
              <a:ea typeface="Lexend"/>
              <a:cs typeface="Lexend"/>
              <a:sym typeface="Lexend"/>
            </a:endParaRPr>
          </a:p>
        </p:txBody>
      </p:sp>
      <p:sp>
        <p:nvSpPr>
          <p:cNvPr id="282" name="Google Shape;282;p32"/>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lt1"/>
              </a:solidFill>
              <a:latin typeface="Source Sans Pro"/>
              <a:ea typeface="Source Sans Pro"/>
              <a:cs typeface="Source Sans Pro"/>
              <a:sym typeface="Source Sans Pro"/>
            </a:endParaRPr>
          </a:p>
        </p:txBody>
      </p:sp>
      <p:sp>
        <p:nvSpPr>
          <p:cNvPr id="283" name="Google Shape;283;p32"/>
          <p:cNvSpPr txBox="1"/>
          <p:nvPr>
            <p:ph idx="12" type="sldNum"/>
          </p:nvPr>
        </p:nvSpPr>
        <p:spPr>
          <a:xfrm>
            <a:off x="8556784"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a:p>
        </p:txBody>
      </p:sp>
      <p:sp>
        <p:nvSpPr>
          <p:cNvPr id="284" name="Google Shape;284;p32"/>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3E3E"/>
        </a:solidFill>
      </p:bgPr>
    </p:bg>
    <p:spTree>
      <p:nvGrpSpPr>
        <p:cNvPr id="288" name="Shape 288"/>
        <p:cNvGrpSpPr/>
        <p:nvPr/>
      </p:nvGrpSpPr>
      <p:grpSpPr>
        <a:xfrm>
          <a:off x="0" y="0"/>
          <a:ext cx="0" cy="0"/>
          <a:chOff x="0" y="0"/>
          <a:chExt cx="0" cy="0"/>
        </a:xfrm>
      </p:grpSpPr>
      <p:sp>
        <p:nvSpPr>
          <p:cNvPr id="289" name="Google Shape;289;p33"/>
          <p:cNvSpPr txBox="1"/>
          <p:nvPr>
            <p:ph type="title"/>
          </p:nvPr>
        </p:nvSpPr>
        <p:spPr>
          <a:xfrm>
            <a:off x="-92750" y="683800"/>
            <a:ext cx="3485700" cy="197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 sz="3700">
                <a:latin typeface="Source Sans Pro"/>
                <a:ea typeface="Source Sans Pro"/>
                <a:cs typeface="Source Sans Pro"/>
                <a:sym typeface="Source Sans Pro"/>
              </a:rPr>
              <a:t>Problem</a:t>
            </a:r>
            <a:endParaRPr sz="3700">
              <a:latin typeface="Source Sans Pro"/>
              <a:ea typeface="Source Sans Pro"/>
              <a:cs typeface="Source Sans Pro"/>
              <a:sym typeface="Source Sans Pro"/>
            </a:endParaRPr>
          </a:p>
          <a:p>
            <a:pPr indent="0" lvl="0" marL="0" rtl="0" algn="ctr">
              <a:spcBef>
                <a:spcPts val="0"/>
              </a:spcBef>
              <a:spcAft>
                <a:spcPts val="0"/>
              </a:spcAft>
              <a:buNone/>
            </a:pPr>
            <a:r>
              <a:rPr lang="en" sz="3700">
                <a:latin typeface="Source Sans Pro"/>
                <a:ea typeface="Source Sans Pro"/>
                <a:cs typeface="Source Sans Pro"/>
                <a:sym typeface="Source Sans Pro"/>
              </a:rPr>
              <a:t>Characteristics</a:t>
            </a:r>
            <a:endParaRPr sz="3700">
              <a:latin typeface="Source Sans Pro"/>
              <a:ea typeface="Source Sans Pro"/>
              <a:cs typeface="Source Sans Pro"/>
              <a:sym typeface="Source Sans Pro"/>
            </a:endParaRPr>
          </a:p>
        </p:txBody>
      </p:sp>
      <p:sp>
        <p:nvSpPr>
          <p:cNvPr id="290" name="Google Shape;290;p33"/>
          <p:cNvSpPr txBox="1"/>
          <p:nvPr>
            <p:ph idx="1" type="body"/>
          </p:nvPr>
        </p:nvSpPr>
        <p:spPr>
          <a:xfrm>
            <a:off x="4250100" y="1264625"/>
            <a:ext cx="4646100" cy="3257700"/>
          </a:xfrm>
          <a:prstGeom prst="rect">
            <a:avLst/>
          </a:prstGeom>
        </p:spPr>
        <p:txBody>
          <a:bodyPr anchorCtr="0" anchor="t" bIns="45700" lIns="91425" spcFirstLastPara="1" rIns="91425" wrap="square" tIns="45700">
            <a:normAutofit/>
          </a:bodyPr>
          <a:lstStyle/>
          <a:p>
            <a:pPr indent="-355600" lvl="0" marL="457200" rtl="0" algn="l">
              <a:lnSpc>
                <a:spcPct val="150000"/>
              </a:lnSpc>
              <a:spcBef>
                <a:spcPts val="1400"/>
              </a:spcBef>
              <a:spcAft>
                <a:spcPts val="0"/>
              </a:spcAft>
              <a:buSzPts val="2000"/>
              <a:buFont typeface="Lexend"/>
              <a:buChar char="●"/>
            </a:pPr>
            <a:r>
              <a:rPr lang="en" sz="2000">
                <a:latin typeface="Lexend"/>
                <a:ea typeface="Lexend"/>
                <a:cs typeface="Lexend"/>
                <a:sym typeface="Lexend"/>
              </a:rPr>
              <a:t>Prevalence of Logical Fallacies</a:t>
            </a:r>
            <a:endParaRPr sz="2000">
              <a:latin typeface="Lexend"/>
              <a:ea typeface="Lexend"/>
              <a:cs typeface="Lexend"/>
              <a:sym typeface="Lexend"/>
            </a:endParaRPr>
          </a:p>
          <a:p>
            <a:pPr indent="-355600" lvl="0" marL="457200" rtl="0" algn="l">
              <a:lnSpc>
                <a:spcPct val="150000"/>
              </a:lnSpc>
              <a:spcBef>
                <a:spcPts val="0"/>
              </a:spcBef>
              <a:spcAft>
                <a:spcPts val="0"/>
              </a:spcAft>
              <a:buSzPts val="2000"/>
              <a:buFont typeface="Lexend"/>
              <a:buChar char="●"/>
            </a:pPr>
            <a:r>
              <a:rPr lang="en" sz="2000">
                <a:latin typeface="Lexend"/>
                <a:ea typeface="Lexend"/>
                <a:cs typeface="Lexend"/>
                <a:sym typeface="Lexend"/>
              </a:rPr>
              <a:t>Limited Critical Thinking Skills</a:t>
            </a:r>
            <a:endParaRPr sz="2000">
              <a:latin typeface="Lexend"/>
              <a:ea typeface="Lexend"/>
              <a:cs typeface="Lexend"/>
              <a:sym typeface="Lexend"/>
            </a:endParaRPr>
          </a:p>
          <a:p>
            <a:pPr indent="-355600" lvl="0" marL="457200" rtl="0" algn="l">
              <a:lnSpc>
                <a:spcPct val="150000"/>
              </a:lnSpc>
              <a:spcBef>
                <a:spcPts val="0"/>
              </a:spcBef>
              <a:spcAft>
                <a:spcPts val="0"/>
              </a:spcAft>
              <a:buSzPts val="2000"/>
              <a:buFont typeface="Lexend"/>
              <a:buChar char="●"/>
            </a:pPr>
            <a:r>
              <a:rPr lang="en" sz="2000">
                <a:latin typeface="Lexend"/>
                <a:ea typeface="Lexend"/>
                <a:cs typeface="Lexend"/>
                <a:sym typeface="Lexend"/>
              </a:rPr>
              <a:t>Misinformation Vulnerabilities</a:t>
            </a:r>
            <a:endParaRPr sz="2000">
              <a:latin typeface="Lexend"/>
              <a:ea typeface="Lexend"/>
              <a:cs typeface="Lexend"/>
              <a:sym typeface="Lexend"/>
            </a:endParaRPr>
          </a:p>
          <a:p>
            <a:pPr indent="-355600" lvl="0" marL="457200" rtl="0" algn="l">
              <a:lnSpc>
                <a:spcPct val="150000"/>
              </a:lnSpc>
              <a:spcBef>
                <a:spcPts val="0"/>
              </a:spcBef>
              <a:spcAft>
                <a:spcPts val="0"/>
              </a:spcAft>
              <a:buSzPts val="2000"/>
              <a:buFont typeface="Lexend"/>
              <a:buChar char="●"/>
            </a:pPr>
            <a:r>
              <a:rPr lang="en" sz="2000">
                <a:latin typeface="Lexend"/>
                <a:ea typeface="Lexend"/>
                <a:cs typeface="Lexend"/>
                <a:sym typeface="Lexend"/>
              </a:rPr>
              <a:t>Neglecting Contextual Research</a:t>
            </a:r>
            <a:endParaRPr sz="2000">
              <a:latin typeface="Lexend"/>
              <a:ea typeface="Lexend"/>
              <a:cs typeface="Lexend"/>
              <a:sym typeface="Lexend"/>
            </a:endParaRPr>
          </a:p>
        </p:txBody>
      </p:sp>
      <p:sp>
        <p:nvSpPr>
          <p:cNvPr id="291" name="Google Shape;291;p33"/>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lt1"/>
              </a:solidFill>
              <a:latin typeface="Source Sans Pro"/>
              <a:ea typeface="Source Sans Pro"/>
              <a:cs typeface="Source Sans Pro"/>
              <a:sym typeface="Source Sans Pro"/>
            </a:endParaRPr>
          </a:p>
        </p:txBody>
      </p:sp>
      <p:sp>
        <p:nvSpPr>
          <p:cNvPr id="292" name="Google Shape;292;p33"/>
          <p:cNvSpPr txBox="1"/>
          <p:nvPr>
            <p:ph idx="12" type="sldNum"/>
          </p:nvPr>
        </p:nvSpPr>
        <p:spPr>
          <a:xfrm>
            <a:off x="8556784"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a:p>
        </p:txBody>
      </p:sp>
      <p:sp>
        <p:nvSpPr>
          <p:cNvPr id="293" name="Google Shape;293;p33"/>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pic>
        <p:nvPicPr>
          <p:cNvPr id="294" name="Google Shape;294;p33"/>
          <p:cNvPicPr preferRelativeResize="0"/>
          <p:nvPr/>
        </p:nvPicPr>
        <p:blipFill>
          <a:blip r:embed="rId3">
            <a:alphaModFix/>
          </a:blip>
          <a:stretch>
            <a:fillRect/>
          </a:stretch>
        </p:blipFill>
        <p:spPr>
          <a:xfrm>
            <a:off x="1097100" y="3507300"/>
            <a:ext cx="1020026" cy="1020026"/>
          </a:xfrm>
          <a:prstGeom prst="rect">
            <a:avLst/>
          </a:prstGeom>
          <a:noFill/>
          <a:ln>
            <a:noFill/>
          </a:ln>
        </p:spPr>
      </p:pic>
      <p:pic>
        <p:nvPicPr>
          <p:cNvPr id="295" name="Google Shape;295;p33"/>
          <p:cNvPicPr preferRelativeResize="0"/>
          <p:nvPr/>
        </p:nvPicPr>
        <p:blipFill>
          <a:blip r:embed="rId4">
            <a:alphaModFix/>
          </a:blip>
          <a:stretch>
            <a:fillRect/>
          </a:stretch>
        </p:blipFill>
        <p:spPr>
          <a:xfrm>
            <a:off x="2219975" y="2961425"/>
            <a:ext cx="1064925" cy="1064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00" name="Shape 300"/>
        <p:cNvGrpSpPr/>
        <p:nvPr/>
      </p:nvGrpSpPr>
      <p:grpSpPr>
        <a:xfrm>
          <a:off x="0" y="0"/>
          <a:ext cx="0" cy="0"/>
          <a:chOff x="0" y="0"/>
          <a:chExt cx="0" cy="0"/>
        </a:xfrm>
      </p:grpSpPr>
      <p:sp>
        <p:nvSpPr>
          <p:cNvPr id="301" name="Google Shape;301;p34"/>
          <p:cNvSpPr txBox="1"/>
          <p:nvPr/>
        </p:nvSpPr>
        <p:spPr>
          <a:xfrm>
            <a:off x="306899" y="291875"/>
            <a:ext cx="6664500" cy="800100"/>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chemeClr val="dk1"/>
              </a:buClr>
              <a:buSzPts val="7500"/>
              <a:buFont typeface="Aharoni"/>
              <a:buNone/>
            </a:pPr>
            <a:r>
              <a:rPr b="1" lang="en" sz="5000">
                <a:solidFill>
                  <a:schemeClr val="accent1"/>
                </a:solidFill>
                <a:latin typeface="Source Sans Pro"/>
                <a:ea typeface="Source Sans Pro"/>
                <a:cs typeface="Source Sans Pro"/>
                <a:sym typeface="Source Sans Pro"/>
              </a:rPr>
              <a:t>Current Process Flow</a:t>
            </a:r>
            <a:endParaRPr sz="5000">
              <a:solidFill>
                <a:schemeClr val="accent1"/>
              </a:solidFill>
              <a:latin typeface="Source Sans Pro"/>
              <a:ea typeface="Source Sans Pro"/>
              <a:cs typeface="Source Sans Pro"/>
              <a:sym typeface="Source Sans Pro"/>
            </a:endParaRPr>
          </a:p>
        </p:txBody>
      </p:sp>
      <p:sp>
        <p:nvSpPr>
          <p:cNvPr id="302" name="Google Shape;302;p34"/>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ReasonED.io | Design</a:t>
            </a:r>
            <a:endParaRPr sz="1100">
              <a:solidFill>
                <a:schemeClr val="accent1"/>
              </a:solidFill>
              <a:latin typeface="Source Sans Pro"/>
              <a:ea typeface="Source Sans Pro"/>
              <a:cs typeface="Source Sans Pro"/>
              <a:sym typeface="Source Sans Pro"/>
            </a:endParaRPr>
          </a:p>
        </p:txBody>
      </p:sp>
      <p:sp>
        <p:nvSpPr>
          <p:cNvPr id="303" name="Google Shape;303;p34"/>
          <p:cNvSpPr/>
          <p:nvPr/>
        </p:nvSpPr>
        <p:spPr>
          <a:xfrm>
            <a:off x="306900" y="1169325"/>
            <a:ext cx="1012800" cy="687900"/>
          </a:xfrm>
          <a:prstGeom prst="rect">
            <a:avLst/>
          </a:prstGeom>
          <a:solidFill>
            <a:schemeClr val="dk1"/>
          </a:solidFill>
          <a:ln cap="flat" cmpd="sng" w="38100">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800">
                <a:solidFill>
                  <a:schemeClr val="lt1"/>
                </a:solidFill>
                <a:latin typeface="Lexend SemiBold"/>
                <a:ea typeface="Lexend SemiBold"/>
                <a:cs typeface="Lexend SemiBold"/>
                <a:sym typeface="Lexend SemiBold"/>
              </a:rPr>
              <a:t>K-12 educator in need of resources to better teach about logical fallacies</a:t>
            </a:r>
            <a:endParaRPr sz="800">
              <a:solidFill>
                <a:schemeClr val="lt1"/>
              </a:solidFill>
              <a:latin typeface="Lexend SemiBold"/>
              <a:ea typeface="Lexend SemiBold"/>
              <a:cs typeface="Lexend SemiBold"/>
              <a:sym typeface="Lexend SemiBold"/>
            </a:endParaRPr>
          </a:p>
        </p:txBody>
      </p:sp>
      <p:sp>
        <p:nvSpPr>
          <p:cNvPr id="304" name="Google Shape;304;p34"/>
          <p:cNvSpPr/>
          <p:nvPr/>
        </p:nvSpPr>
        <p:spPr>
          <a:xfrm>
            <a:off x="375575" y="4291175"/>
            <a:ext cx="210600" cy="141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305" name="Google Shape;305;p34"/>
          <p:cNvSpPr/>
          <p:nvPr/>
        </p:nvSpPr>
        <p:spPr>
          <a:xfrm>
            <a:off x="3262510" y="1389181"/>
            <a:ext cx="420300" cy="1782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Yes</a:t>
            </a:r>
            <a:endParaRPr sz="700">
              <a:solidFill>
                <a:schemeClr val="lt1"/>
              </a:solidFill>
              <a:latin typeface="Lexend SemiBold"/>
              <a:ea typeface="Lexend SemiBold"/>
              <a:cs typeface="Lexend SemiBold"/>
              <a:sym typeface="Lexend SemiBold"/>
            </a:endParaRPr>
          </a:p>
        </p:txBody>
      </p:sp>
      <p:sp>
        <p:nvSpPr>
          <p:cNvPr id="306" name="Google Shape;306;p34"/>
          <p:cNvSpPr/>
          <p:nvPr/>
        </p:nvSpPr>
        <p:spPr>
          <a:xfrm>
            <a:off x="1391038" y="1412625"/>
            <a:ext cx="718800" cy="1314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Lexend SemiBold"/>
              <a:ea typeface="Lexend SemiBold"/>
              <a:cs typeface="Lexend SemiBold"/>
              <a:sym typeface="Lexend SemiBold"/>
            </a:endParaRPr>
          </a:p>
        </p:txBody>
      </p:sp>
      <p:sp>
        <p:nvSpPr>
          <p:cNvPr id="307" name="Google Shape;307;p34"/>
          <p:cNvSpPr/>
          <p:nvPr/>
        </p:nvSpPr>
        <p:spPr>
          <a:xfrm>
            <a:off x="2165665" y="980638"/>
            <a:ext cx="1040700" cy="995400"/>
          </a:xfrm>
          <a:prstGeom prst="diamond">
            <a:avLst/>
          </a:prstGeom>
          <a:solidFill>
            <a:schemeClr val="accent1"/>
          </a:solidFill>
          <a:ln cap="flat" cmpd="sng" w="9525">
            <a:solidFill>
              <a:schemeClr val="accent1"/>
            </a:solidFill>
            <a:prstDash val="solid"/>
            <a:round/>
            <a:headEnd len="sm" w="sm" type="none"/>
            <a:tailEnd len="sm" w="sm" type="none"/>
          </a:ln>
        </p:spPr>
        <p:txBody>
          <a:bodyPr anchorCtr="0" anchor="t" bIns="0" lIns="28575" spcFirstLastPara="1" rIns="0" wrap="square" tIns="91425">
            <a:noAutofit/>
          </a:bodyPr>
          <a:lstStyle/>
          <a:p>
            <a:pPr indent="0" lvl="0" marL="0" marR="0" rtl="0" algn="ctr">
              <a:spcBef>
                <a:spcPts val="0"/>
              </a:spcBef>
              <a:spcAft>
                <a:spcPts val="0"/>
              </a:spcAft>
              <a:buNone/>
            </a:pPr>
            <a:r>
              <a:rPr lang="en" sz="700">
                <a:solidFill>
                  <a:schemeClr val="lt1"/>
                </a:solidFill>
                <a:latin typeface="Lexend SemiBold"/>
                <a:ea typeface="Lexend SemiBold"/>
                <a:cs typeface="Lexend SemiBold"/>
                <a:sym typeface="Lexend SemiBold"/>
              </a:rPr>
              <a:t>Does existing curriculum provide resources?</a:t>
            </a:r>
            <a:endParaRPr sz="700">
              <a:solidFill>
                <a:schemeClr val="lt1"/>
              </a:solidFill>
              <a:latin typeface="Lexend SemiBold"/>
              <a:ea typeface="Lexend SemiBold"/>
              <a:cs typeface="Lexend SemiBold"/>
              <a:sym typeface="Lexend SemiBold"/>
            </a:endParaRPr>
          </a:p>
        </p:txBody>
      </p:sp>
      <p:sp>
        <p:nvSpPr>
          <p:cNvPr id="308" name="Google Shape;308;p34"/>
          <p:cNvSpPr/>
          <p:nvPr/>
        </p:nvSpPr>
        <p:spPr>
          <a:xfrm>
            <a:off x="589496" y="2538703"/>
            <a:ext cx="1040700" cy="995400"/>
          </a:xfrm>
          <a:prstGeom prst="diamond">
            <a:avLst/>
          </a:prstGeom>
          <a:solidFill>
            <a:schemeClr val="accent1"/>
          </a:solidFill>
          <a:ln cap="flat" cmpd="sng" w="9525">
            <a:solidFill>
              <a:schemeClr val="accent1"/>
            </a:solidFill>
            <a:prstDash val="solid"/>
            <a:round/>
            <a:headEnd len="sm" w="sm" type="none"/>
            <a:tailEnd len="sm" w="sm" type="none"/>
          </a:ln>
        </p:spPr>
        <p:txBody>
          <a:bodyPr anchorCtr="0" anchor="t" bIns="0" lIns="28575" spcFirstLastPara="1" rIns="0" wrap="square" tIns="0">
            <a:noAutofit/>
          </a:bodyPr>
          <a:lstStyle/>
          <a:p>
            <a:pPr indent="0" lvl="0" marL="0" marR="0" rtl="0" algn="ctr">
              <a:spcBef>
                <a:spcPts val="0"/>
              </a:spcBef>
              <a:spcAft>
                <a:spcPts val="0"/>
              </a:spcAft>
              <a:buNone/>
            </a:pPr>
            <a:r>
              <a:rPr lang="en" sz="700">
                <a:solidFill>
                  <a:schemeClr val="lt1"/>
                </a:solidFill>
                <a:latin typeface="Lexend SemiBold"/>
                <a:ea typeface="Lexend SemiBold"/>
                <a:cs typeface="Lexend SemiBold"/>
                <a:sym typeface="Lexend SemiBold"/>
              </a:rPr>
              <a:t>Teacher has time/tools to create/find their own resources?</a:t>
            </a:r>
            <a:endParaRPr sz="700">
              <a:solidFill>
                <a:schemeClr val="lt1"/>
              </a:solidFill>
              <a:latin typeface="Lexend SemiBold"/>
              <a:ea typeface="Lexend SemiBold"/>
              <a:cs typeface="Lexend SemiBold"/>
              <a:sym typeface="Lexend SemiBold"/>
            </a:endParaRPr>
          </a:p>
        </p:txBody>
      </p:sp>
      <p:sp>
        <p:nvSpPr>
          <p:cNvPr id="309" name="Google Shape;309;p34"/>
          <p:cNvSpPr/>
          <p:nvPr/>
        </p:nvSpPr>
        <p:spPr>
          <a:xfrm>
            <a:off x="3738795" y="980638"/>
            <a:ext cx="1040700" cy="995400"/>
          </a:xfrm>
          <a:prstGeom prst="diamond">
            <a:avLst/>
          </a:pr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Are resources reusable over the course of year? </a:t>
            </a:r>
            <a:endParaRPr sz="700">
              <a:solidFill>
                <a:schemeClr val="lt1"/>
              </a:solidFill>
              <a:latin typeface="Lexend SemiBold"/>
              <a:ea typeface="Lexend SemiBold"/>
              <a:cs typeface="Lexend SemiBold"/>
              <a:sym typeface="Lexend SemiBold"/>
            </a:endParaRPr>
          </a:p>
          <a:p>
            <a:pPr indent="0" lvl="0" marL="0" marR="0" rtl="0" algn="ctr">
              <a:spcBef>
                <a:spcPts val="0"/>
              </a:spcBef>
              <a:spcAft>
                <a:spcPts val="0"/>
              </a:spcAft>
              <a:buNone/>
            </a:pPr>
            <a:r>
              <a:t/>
            </a:r>
            <a:endParaRPr sz="700">
              <a:solidFill>
                <a:schemeClr val="lt1"/>
              </a:solidFill>
              <a:latin typeface="Lexend SemiBold"/>
              <a:ea typeface="Lexend SemiBold"/>
              <a:cs typeface="Lexend SemiBold"/>
              <a:sym typeface="Lexend SemiBold"/>
            </a:endParaRPr>
          </a:p>
        </p:txBody>
      </p:sp>
      <p:sp>
        <p:nvSpPr>
          <p:cNvPr id="310" name="Google Shape;310;p34"/>
          <p:cNvSpPr/>
          <p:nvPr/>
        </p:nvSpPr>
        <p:spPr>
          <a:xfrm>
            <a:off x="4835640" y="1389181"/>
            <a:ext cx="420300" cy="1782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Yes</a:t>
            </a:r>
            <a:endParaRPr sz="700">
              <a:solidFill>
                <a:schemeClr val="lt1"/>
              </a:solidFill>
              <a:latin typeface="Lexend SemiBold"/>
              <a:ea typeface="Lexend SemiBold"/>
              <a:cs typeface="Lexend SemiBold"/>
              <a:sym typeface="Lexend SemiBold"/>
            </a:endParaRPr>
          </a:p>
        </p:txBody>
      </p:sp>
      <p:sp>
        <p:nvSpPr>
          <p:cNvPr id="311" name="Google Shape;311;p34"/>
          <p:cNvSpPr/>
          <p:nvPr/>
        </p:nvSpPr>
        <p:spPr>
          <a:xfrm rot="5400000">
            <a:off x="3932450" y="2274209"/>
            <a:ext cx="653400" cy="178500"/>
          </a:xfrm>
          <a:prstGeom prst="rightArrow">
            <a:avLst>
              <a:gd fmla="val 50000" name="adj1"/>
              <a:gd fmla="val 50000" name="adj2"/>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No</a:t>
            </a:r>
            <a:endParaRPr sz="700">
              <a:solidFill>
                <a:schemeClr val="lt1"/>
              </a:solidFill>
              <a:latin typeface="Lexend SemiBold"/>
              <a:ea typeface="Lexend SemiBold"/>
              <a:cs typeface="Lexend SemiBold"/>
              <a:sym typeface="Lexend SemiBold"/>
            </a:endParaRPr>
          </a:p>
        </p:txBody>
      </p:sp>
      <p:sp>
        <p:nvSpPr>
          <p:cNvPr id="312" name="Google Shape;312;p34"/>
          <p:cNvSpPr/>
          <p:nvPr/>
        </p:nvSpPr>
        <p:spPr>
          <a:xfrm>
            <a:off x="1674264" y="2942505"/>
            <a:ext cx="460200" cy="1890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Yes</a:t>
            </a:r>
            <a:endParaRPr sz="600">
              <a:solidFill>
                <a:schemeClr val="lt1"/>
              </a:solidFill>
              <a:latin typeface="Lexend SemiBold"/>
              <a:ea typeface="Lexend SemiBold"/>
              <a:cs typeface="Lexend SemiBold"/>
              <a:sym typeface="Lexend SemiBold"/>
            </a:endParaRPr>
          </a:p>
        </p:txBody>
      </p:sp>
      <p:sp>
        <p:nvSpPr>
          <p:cNvPr id="313" name="Google Shape;313;p34"/>
          <p:cNvSpPr/>
          <p:nvPr/>
        </p:nvSpPr>
        <p:spPr>
          <a:xfrm flipH="1" rot="5392169">
            <a:off x="844799" y="2113525"/>
            <a:ext cx="526801" cy="168900"/>
          </a:xfrm>
          <a:prstGeom prst="rightArrow">
            <a:avLst>
              <a:gd fmla="val 50000" name="adj1"/>
              <a:gd fmla="val 50000" name="adj2"/>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chemeClr val="lt1"/>
                </a:solidFill>
                <a:latin typeface="Lexend SemiBold"/>
                <a:ea typeface="Lexend SemiBold"/>
                <a:cs typeface="Lexend SemiBold"/>
                <a:sym typeface="Lexend SemiBold"/>
              </a:rPr>
              <a:t>No</a:t>
            </a:r>
            <a:endParaRPr sz="700">
              <a:solidFill>
                <a:schemeClr val="lt1"/>
              </a:solidFill>
              <a:latin typeface="Lexend SemiBold"/>
              <a:ea typeface="Lexend SemiBold"/>
              <a:cs typeface="Lexend SemiBold"/>
              <a:sym typeface="Lexend SemiBold"/>
            </a:endParaRPr>
          </a:p>
        </p:txBody>
      </p:sp>
      <p:sp>
        <p:nvSpPr>
          <p:cNvPr id="314" name="Google Shape;314;p34"/>
          <p:cNvSpPr/>
          <p:nvPr/>
        </p:nvSpPr>
        <p:spPr>
          <a:xfrm>
            <a:off x="5311924" y="980638"/>
            <a:ext cx="1040700" cy="995400"/>
          </a:xfrm>
          <a:prstGeom prst="diamond">
            <a:avLst/>
          </a:pr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Are there similar resources to support each grade level?</a:t>
            </a:r>
            <a:endParaRPr sz="700">
              <a:solidFill>
                <a:schemeClr val="lt1"/>
              </a:solidFill>
              <a:latin typeface="Lexend SemiBold"/>
              <a:ea typeface="Lexend SemiBold"/>
              <a:cs typeface="Lexend SemiBold"/>
              <a:sym typeface="Lexend SemiBold"/>
            </a:endParaRPr>
          </a:p>
          <a:p>
            <a:pPr indent="0" lvl="0" marL="0" marR="0" rtl="0" algn="ctr">
              <a:spcBef>
                <a:spcPts val="0"/>
              </a:spcBef>
              <a:spcAft>
                <a:spcPts val="0"/>
              </a:spcAft>
              <a:buNone/>
            </a:pPr>
            <a:r>
              <a:t/>
            </a:r>
            <a:endParaRPr sz="700">
              <a:solidFill>
                <a:schemeClr val="lt1"/>
              </a:solidFill>
              <a:latin typeface="Lexend SemiBold"/>
              <a:ea typeface="Lexend SemiBold"/>
              <a:cs typeface="Lexend SemiBold"/>
              <a:sym typeface="Lexend SemiBold"/>
            </a:endParaRPr>
          </a:p>
        </p:txBody>
      </p:sp>
      <p:sp>
        <p:nvSpPr>
          <p:cNvPr id="315" name="Google Shape;315;p34"/>
          <p:cNvSpPr/>
          <p:nvPr/>
        </p:nvSpPr>
        <p:spPr>
          <a:xfrm>
            <a:off x="2178544" y="2750499"/>
            <a:ext cx="898200" cy="5730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Teacher Prepares resource for class</a:t>
            </a:r>
            <a:endParaRPr sz="700">
              <a:solidFill>
                <a:schemeClr val="lt1"/>
              </a:solidFill>
              <a:latin typeface="Lexend SemiBold"/>
              <a:ea typeface="Lexend SemiBold"/>
              <a:cs typeface="Lexend SemiBold"/>
              <a:sym typeface="Lexend SemiBold"/>
            </a:endParaRPr>
          </a:p>
        </p:txBody>
      </p:sp>
      <p:sp>
        <p:nvSpPr>
          <p:cNvPr id="316" name="Google Shape;316;p34"/>
          <p:cNvSpPr/>
          <p:nvPr/>
        </p:nvSpPr>
        <p:spPr>
          <a:xfrm>
            <a:off x="343950" y="1934575"/>
            <a:ext cx="170100" cy="1833300"/>
          </a:xfrm>
          <a:prstGeom prst="upArrow">
            <a:avLst>
              <a:gd fmla="val 50000" name="adj1"/>
              <a:gd fmla="val 50000" name="adj2"/>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317" name="Google Shape;317;p34"/>
          <p:cNvSpPr/>
          <p:nvPr/>
        </p:nvSpPr>
        <p:spPr>
          <a:xfrm>
            <a:off x="429525" y="3683075"/>
            <a:ext cx="2555400" cy="85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318" name="Google Shape;318;p34"/>
          <p:cNvSpPr/>
          <p:nvPr/>
        </p:nvSpPr>
        <p:spPr>
          <a:xfrm rot="-3027617">
            <a:off x="2897687" y="2126169"/>
            <a:ext cx="1241728" cy="177962"/>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chemeClr val="lt1"/>
              </a:solidFill>
              <a:latin typeface="Lexend SemiBold"/>
              <a:ea typeface="Lexend SemiBold"/>
              <a:cs typeface="Lexend SemiBold"/>
              <a:sym typeface="Lexend SemiBold"/>
            </a:endParaRPr>
          </a:p>
        </p:txBody>
      </p:sp>
      <p:sp>
        <p:nvSpPr>
          <p:cNvPr id="319" name="Google Shape;319;p34"/>
          <p:cNvSpPr/>
          <p:nvPr/>
        </p:nvSpPr>
        <p:spPr>
          <a:xfrm rot="5398124">
            <a:off x="5557481" y="2202119"/>
            <a:ext cx="549600" cy="1782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Yes</a:t>
            </a:r>
            <a:endParaRPr sz="700">
              <a:solidFill>
                <a:schemeClr val="lt1"/>
              </a:solidFill>
              <a:latin typeface="Lexend SemiBold"/>
              <a:ea typeface="Lexend SemiBold"/>
              <a:cs typeface="Lexend SemiBold"/>
              <a:sym typeface="Lexend SemiBold"/>
            </a:endParaRPr>
          </a:p>
        </p:txBody>
      </p:sp>
      <p:sp>
        <p:nvSpPr>
          <p:cNvPr id="320" name="Google Shape;320;p34"/>
          <p:cNvSpPr/>
          <p:nvPr/>
        </p:nvSpPr>
        <p:spPr>
          <a:xfrm>
            <a:off x="375575" y="4481625"/>
            <a:ext cx="210600" cy="141300"/>
          </a:xfrm>
          <a:prstGeom prst="rect">
            <a:avLst/>
          </a:prstGeom>
          <a:solidFill>
            <a:srgbClr val="F5C841"/>
          </a:solidFill>
          <a:ln cap="flat" cmpd="sng" w="9525">
            <a:solidFill>
              <a:srgbClr val="F5C8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321" name="Google Shape;321;p34"/>
          <p:cNvSpPr txBox="1"/>
          <p:nvPr/>
        </p:nvSpPr>
        <p:spPr>
          <a:xfrm>
            <a:off x="521950" y="4215575"/>
            <a:ext cx="869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999999"/>
                </a:solidFill>
                <a:latin typeface="Lexend Medium"/>
                <a:ea typeface="Lexend Medium"/>
                <a:cs typeface="Lexend Medium"/>
                <a:sym typeface="Lexend Medium"/>
              </a:rPr>
              <a:t>= Initial State</a:t>
            </a:r>
            <a:endParaRPr sz="700">
              <a:solidFill>
                <a:srgbClr val="999999"/>
              </a:solidFill>
              <a:latin typeface="Lexend Medium"/>
              <a:ea typeface="Lexend Medium"/>
              <a:cs typeface="Lexend Medium"/>
              <a:sym typeface="Lexend Medium"/>
            </a:endParaRPr>
          </a:p>
        </p:txBody>
      </p:sp>
      <p:sp>
        <p:nvSpPr>
          <p:cNvPr id="322" name="Google Shape;322;p34"/>
          <p:cNvSpPr txBox="1"/>
          <p:nvPr/>
        </p:nvSpPr>
        <p:spPr>
          <a:xfrm>
            <a:off x="521950" y="4409750"/>
            <a:ext cx="869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999999"/>
                </a:solidFill>
                <a:latin typeface="Lexend Medium"/>
                <a:ea typeface="Lexend Medium"/>
                <a:cs typeface="Lexend Medium"/>
                <a:sym typeface="Lexend Medium"/>
              </a:rPr>
              <a:t>= Final State</a:t>
            </a:r>
            <a:endParaRPr sz="700">
              <a:solidFill>
                <a:srgbClr val="999999"/>
              </a:solidFill>
              <a:latin typeface="Lexend Medium"/>
              <a:ea typeface="Lexend Medium"/>
              <a:cs typeface="Lexend Medium"/>
              <a:sym typeface="Lexend Medium"/>
            </a:endParaRPr>
          </a:p>
        </p:txBody>
      </p:sp>
      <p:sp>
        <p:nvSpPr>
          <p:cNvPr id="323" name="Google Shape;323;p34"/>
          <p:cNvSpPr/>
          <p:nvPr/>
        </p:nvSpPr>
        <p:spPr>
          <a:xfrm rot="-1497582">
            <a:off x="2928073" y="3502407"/>
            <a:ext cx="871604" cy="85889"/>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700">
              <a:solidFill>
                <a:schemeClr val="lt1"/>
              </a:solidFill>
              <a:latin typeface="Lexend SemiBold"/>
              <a:ea typeface="Lexend SemiBold"/>
              <a:cs typeface="Lexend SemiBold"/>
              <a:sym typeface="Lexend SemiBold"/>
            </a:endParaRPr>
          </a:p>
        </p:txBody>
      </p:sp>
      <p:sp>
        <p:nvSpPr>
          <p:cNvPr id="324" name="Google Shape;324;p34"/>
          <p:cNvSpPr txBox="1"/>
          <p:nvPr/>
        </p:nvSpPr>
        <p:spPr>
          <a:xfrm>
            <a:off x="0" y="48341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sp>
        <p:nvSpPr>
          <p:cNvPr id="325" name="Google Shape;325;p34"/>
          <p:cNvSpPr/>
          <p:nvPr/>
        </p:nvSpPr>
        <p:spPr>
          <a:xfrm rot="-2704766">
            <a:off x="4560623" y="2179779"/>
            <a:ext cx="1224003" cy="178191"/>
          </a:xfrm>
          <a:prstGeom prst="leftArrow">
            <a:avLst>
              <a:gd fmla="val 50000" name="adj1"/>
              <a:gd fmla="val 50000" name="adj2"/>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chemeClr val="lt1"/>
                </a:solidFill>
                <a:latin typeface="Lexend SemiBold"/>
                <a:ea typeface="Lexend SemiBold"/>
                <a:cs typeface="Lexend SemiBold"/>
                <a:sym typeface="Lexend SemiBold"/>
              </a:rPr>
              <a:t>No</a:t>
            </a:r>
            <a:endParaRPr sz="700">
              <a:solidFill>
                <a:schemeClr val="lt1"/>
              </a:solidFill>
              <a:latin typeface="Lexend SemiBold"/>
              <a:ea typeface="Lexend SemiBold"/>
              <a:cs typeface="Lexend SemiBold"/>
              <a:sym typeface="Lexend SemiBold"/>
            </a:endParaRPr>
          </a:p>
        </p:txBody>
      </p:sp>
      <p:sp>
        <p:nvSpPr>
          <p:cNvPr id="326" name="Google Shape;326;p34"/>
          <p:cNvSpPr/>
          <p:nvPr/>
        </p:nvSpPr>
        <p:spPr>
          <a:xfrm rot="-2701297">
            <a:off x="4592113" y="3581016"/>
            <a:ext cx="1124724" cy="177767"/>
          </a:xfrm>
          <a:prstGeom prst="leftArrow">
            <a:avLst>
              <a:gd fmla="val 50000" name="adj1"/>
              <a:gd fmla="val 50000" name="adj2"/>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chemeClr val="lt1"/>
                </a:solidFill>
                <a:latin typeface="Lexend SemiBold"/>
                <a:ea typeface="Lexend SemiBold"/>
                <a:cs typeface="Lexend SemiBold"/>
                <a:sym typeface="Lexend SemiBold"/>
              </a:rPr>
              <a:t>No</a:t>
            </a:r>
            <a:endParaRPr sz="700">
              <a:solidFill>
                <a:schemeClr val="lt1"/>
              </a:solidFill>
              <a:latin typeface="Lexend SemiBold"/>
              <a:ea typeface="Lexend SemiBold"/>
              <a:cs typeface="Lexend SemiBold"/>
              <a:sym typeface="Lexend SemiBold"/>
            </a:endParaRPr>
          </a:p>
        </p:txBody>
      </p:sp>
      <p:sp>
        <p:nvSpPr>
          <p:cNvPr id="327" name="Google Shape;327;p34"/>
          <p:cNvSpPr/>
          <p:nvPr/>
        </p:nvSpPr>
        <p:spPr>
          <a:xfrm>
            <a:off x="5357666" y="2597662"/>
            <a:ext cx="949200" cy="877500"/>
          </a:xfrm>
          <a:prstGeom prst="diamond">
            <a:avLst/>
          </a:pr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Are they </a:t>
            </a:r>
            <a:endParaRPr sz="700">
              <a:solidFill>
                <a:schemeClr val="lt1"/>
              </a:solidFill>
              <a:latin typeface="Lexend SemiBold"/>
              <a:ea typeface="Lexend SemiBold"/>
              <a:cs typeface="Lexend SemiBold"/>
              <a:sym typeface="Lexend SemiBold"/>
            </a:endParaRPr>
          </a:p>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readily accessible? </a:t>
            </a:r>
            <a:endParaRPr sz="700">
              <a:solidFill>
                <a:schemeClr val="lt1"/>
              </a:solidFill>
              <a:latin typeface="Lexend SemiBold"/>
              <a:ea typeface="Lexend SemiBold"/>
              <a:cs typeface="Lexend SemiBold"/>
              <a:sym typeface="Lexend SemiBold"/>
            </a:endParaRPr>
          </a:p>
          <a:p>
            <a:pPr indent="0" lvl="0" marL="0" marR="0" rtl="0" algn="ctr">
              <a:spcBef>
                <a:spcPts val="0"/>
              </a:spcBef>
              <a:spcAft>
                <a:spcPts val="0"/>
              </a:spcAft>
              <a:buNone/>
            </a:pPr>
            <a:r>
              <a:t/>
            </a:r>
            <a:endParaRPr sz="700">
              <a:solidFill>
                <a:schemeClr val="lt1"/>
              </a:solidFill>
              <a:latin typeface="Lexend SemiBold"/>
              <a:ea typeface="Lexend SemiBold"/>
              <a:cs typeface="Lexend SemiBold"/>
              <a:sym typeface="Lexend SemiBold"/>
            </a:endParaRPr>
          </a:p>
        </p:txBody>
      </p:sp>
      <p:sp>
        <p:nvSpPr>
          <p:cNvPr id="328" name="Google Shape;328;p34"/>
          <p:cNvSpPr/>
          <p:nvPr/>
        </p:nvSpPr>
        <p:spPr>
          <a:xfrm>
            <a:off x="5131975" y="4051099"/>
            <a:ext cx="1012800" cy="661800"/>
          </a:xfrm>
          <a:prstGeom prst="rect">
            <a:avLst/>
          </a:prstGeom>
          <a:solidFill>
            <a:srgbClr val="F5C841"/>
          </a:solidFill>
          <a:ln cap="flat" cmpd="sng" w="38100">
            <a:solidFill>
              <a:srgbClr val="F5C84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800">
                <a:solidFill>
                  <a:schemeClr val="lt1"/>
                </a:solidFill>
                <a:latin typeface="Lexend SemiBold"/>
                <a:ea typeface="Lexend SemiBold"/>
                <a:cs typeface="Lexend SemiBold"/>
                <a:sym typeface="Lexend SemiBold"/>
              </a:rPr>
              <a:t>Students can effectively apply fallacy identification skills</a:t>
            </a:r>
            <a:endParaRPr sz="800">
              <a:solidFill>
                <a:schemeClr val="lt1"/>
              </a:solidFill>
              <a:latin typeface="Lexend SemiBold"/>
              <a:ea typeface="Lexend SemiBold"/>
              <a:cs typeface="Lexend SemiBold"/>
              <a:sym typeface="Lexend SemiBold"/>
            </a:endParaRPr>
          </a:p>
        </p:txBody>
      </p:sp>
      <p:sp>
        <p:nvSpPr>
          <p:cNvPr id="329" name="Google Shape;329;p34"/>
          <p:cNvSpPr/>
          <p:nvPr/>
        </p:nvSpPr>
        <p:spPr>
          <a:xfrm rot="5400000">
            <a:off x="5603675" y="3674013"/>
            <a:ext cx="457200" cy="1782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Yes</a:t>
            </a:r>
            <a:endParaRPr sz="700">
              <a:solidFill>
                <a:schemeClr val="lt1"/>
              </a:solidFill>
              <a:latin typeface="Lexend SemiBold"/>
              <a:ea typeface="Lexend SemiBold"/>
              <a:cs typeface="Lexend SemiBold"/>
              <a:sym typeface="Lexend SemiBold"/>
            </a:endParaRPr>
          </a:p>
        </p:txBody>
      </p:sp>
      <p:sp>
        <p:nvSpPr>
          <p:cNvPr id="330" name="Google Shape;330;p34"/>
          <p:cNvSpPr/>
          <p:nvPr/>
        </p:nvSpPr>
        <p:spPr>
          <a:xfrm>
            <a:off x="3810057" y="2750861"/>
            <a:ext cx="898200" cy="5730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Students forget material/ Don’t develop skills</a:t>
            </a:r>
            <a:endParaRPr sz="700">
              <a:solidFill>
                <a:schemeClr val="lt1"/>
              </a:solidFill>
              <a:latin typeface="Lexend SemiBold"/>
              <a:ea typeface="Lexend SemiBold"/>
              <a:cs typeface="Lexend SemiBold"/>
              <a:sym typeface="Lexend SemiBold"/>
            </a:endParaRPr>
          </a:p>
        </p:txBody>
      </p:sp>
      <p:sp>
        <p:nvSpPr>
          <p:cNvPr id="331" name="Google Shape;331;p34"/>
          <p:cNvSpPr/>
          <p:nvPr/>
        </p:nvSpPr>
        <p:spPr>
          <a:xfrm>
            <a:off x="3792350" y="4098663"/>
            <a:ext cx="933600" cy="5931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Resources won’t get used enough </a:t>
            </a:r>
            <a:endParaRPr sz="700">
              <a:solidFill>
                <a:schemeClr val="lt1"/>
              </a:solidFill>
              <a:latin typeface="Lexend SemiBold"/>
              <a:ea typeface="Lexend SemiBold"/>
              <a:cs typeface="Lexend SemiBold"/>
              <a:sym typeface="Lexend SemiBold"/>
            </a:endParaRPr>
          </a:p>
        </p:txBody>
      </p:sp>
      <p:sp>
        <p:nvSpPr>
          <p:cNvPr id="332" name="Google Shape;332;p34"/>
          <p:cNvSpPr/>
          <p:nvPr/>
        </p:nvSpPr>
        <p:spPr>
          <a:xfrm rot="-2701583">
            <a:off x="1205879" y="2186631"/>
            <a:ext cx="1382040" cy="158250"/>
          </a:xfrm>
          <a:prstGeom prst="leftArrow">
            <a:avLst>
              <a:gd fmla="val 50000" name="adj1"/>
              <a:gd fmla="val 50000" name="adj2"/>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chemeClr val="lt1"/>
                </a:solidFill>
                <a:latin typeface="Lexend SemiBold"/>
                <a:ea typeface="Lexend SemiBold"/>
                <a:cs typeface="Lexend SemiBold"/>
                <a:sym typeface="Lexend SemiBold"/>
              </a:rPr>
              <a:t>No</a:t>
            </a:r>
            <a:endParaRPr sz="700">
              <a:solidFill>
                <a:schemeClr val="lt1"/>
              </a:solidFill>
              <a:latin typeface="Lexend SemiBold"/>
              <a:ea typeface="Lexend SemiBold"/>
              <a:cs typeface="Lexend SemiBold"/>
              <a:sym typeface="Lexend SemiBold"/>
            </a:endParaRPr>
          </a:p>
        </p:txBody>
      </p:sp>
      <p:sp>
        <p:nvSpPr>
          <p:cNvPr id="333" name="Google Shape;333;p34"/>
          <p:cNvSpPr/>
          <p:nvPr/>
        </p:nvSpPr>
        <p:spPr>
          <a:xfrm flipH="1" rot="5391919">
            <a:off x="3937949" y="3618675"/>
            <a:ext cx="638102" cy="170100"/>
          </a:xfrm>
          <a:prstGeom prst="rightArrow">
            <a:avLst>
              <a:gd fmla="val 50000" name="adj1"/>
              <a:gd fmla="val 50000" name="adj2"/>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700">
              <a:solidFill>
                <a:schemeClr val="lt1"/>
              </a:solidFill>
              <a:latin typeface="Lexend SemiBold"/>
              <a:ea typeface="Lexend SemiBold"/>
              <a:cs typeface="Lexend SemiBold"/>
              <a:sym typeface="Lexend SemiBold"/>
            </a:endParaRPr>
          </a:p>
        </p:txBody>
      </p:sp>
      <p:sp>
        <p:nvSpPr>
          <p:cNvPr id="334" name="Google Shape;334;p34"/>
          <p:cNvSpPr txBox="1"/>
          <p:nvPr>
            <p:ph idx="12" type="sldNum"/>
          </p:nvPr>
        </p:nvSpPr>
        <p:spPr>
          <a:xfrm>
            <a:off x="8556784"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sz="1200">
              <a:solidFill>
                <a:schemeClr val="lt1"/>
              </a:solidFill>
              <a:latin typeface="Lexend SemiBold"/>
              <a:ea typeface="Lexend SemiBold"/>
              <a:cs typeface="Lexend SemiBold"/>
              <a:sym typeface="Lexend SemiBo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95A2"/>
        </a:solidFill>
      </p:bgPr>
    </p:bg>
    <p:spTree>
      <p:nvGrpSpPr>
        <p:cNvPr id="338" name="Shape 338"/>
        <p:cNvGrpSpPr/>
        <p:nvPr/>
      </p:nvGrpSpPr>
      <p:grpSpPr>
        <a:xfrm>
          <a:off x="0" y="0"/>
          <a:ext cx="0" cy="0"/>
          <a:chOff x="0" y="0"/>
          <a:chExt cx="0" cy="0"/>
        </a:xfrm>
      </p:grpSpPr>
      <p:sp>
        <p:nvSpPr>
          <p:cNvPr id="339" name="Google Shape;339;p35"/>
          <p:cNvSpPr txBox="1"/>
          <p:nvPr>
            <p:ph idx="1" type="body"/>
          </p:nvPr>
        </p:nvSpPr>
        <p:spPr>
          <a:xfrm>
            <a:off x="4717550" y="648725"/>
            <a:ext cx="3932400" cy="2391000"/>
          </a:xfrm>
          <a:prstGeom prst="rect">
            <a:avLst/>
          </a:prstGeom>
        </p:spPr>
        <p:txBody>
          <a:bodyPr anchorCtr="0" anchor="t" bIns="45700" lIns="91425" spcFirstLastPara="1" rIns="91425" wrap="square" tIns="45700">
            <a:noAutofit/>
          </a:bodyPr>
          <a:lstStyle/>
          <a:p>
            <a:pPr indent="0" lvl="0" marL="0" rtl="0" algn="l">
              <a:lnSpc>
                <a:spcPct val="150000"/>
              </a:lnSpc>
              <a:spcBef>
                <a:spcPts val="1400"/>
              </a:spcBef>
              <a:spcAft>
                <a:spcPts val="0"/>
              </a:spcAft>
              <a:buSzPts val="1018"/>
              <a:buNone/>
            </a:pPr>
            <a:r>
              <a:rPr lang="en" sz="1672">
                <a:latin typeface="Lexend"/>
                <a:ea typeface="Lexend"/>
                <a:cs typeface="Lexend"/>
                <a:sym typeface="Lexend"/>
              </a:rPr>
              <a:t>ReasonED is a game-based learning website that improves the ability of users</a:t>
            </a:r>
            <a:r>
              <a:rPr lang="en" sz="1672">
                <a:latin typeface="Lexend"/>
                <a:ea typeface="Lexend"/>
                <a:cs typeface="Lexend"/>
                <a:sym typeface="Lexend"/>
              </a:rPr>
              <a:t> to identify logical fallacies through simple, age-appropriate games. This website will provide educators with a tool to cultivate their student’s critical reasoning skills over the long-term and beyond the scope of a single subject. </a:t>
            </a:r>
            <a:endParaRPr sz="1672">
              <a:latin typeface="Lexend"/>
              <a:ea typeface="Lexend"/>
              <a:cs typeface="Lexend"/>
              <a:sym typeface="Lexend"/>
            </a:endParaRPr>
          </a:p>
        </p:txBody>
      </p:sp>
      <p:sp>
        <p:nvSpPr>
          <p:cNvPr id="340" name="Google Shape;340;p35"/>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lt1"/>
              </a:solidFill>
              <a:latin typeface="Source Sans Pro"/>
              <a:ea typeface="Source Sans Pro"/>
              <a:cs typeface="Source Sans Pro"/>
              <a:sym typeface="Source Sans Pro"/>
            </a:endParaRPr>
          </a:p>
        </p:txBody>
      </p:sp>
      <p:sp>
        <p:nvSpPr>
          <p:cNvPr id="341" name="Google Shape;341;p35"/>
          <p:cNvSpPr txBox="1"/>
          <p:nvPr>
            <p:ph idx="12" type="sldNum"/>
          </p:nvPr>
        </p:nvSpPr>
        <p:spPr>
          <a:xfrm>
            <a:off x="8556784"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a:p>
        </p:txBody>
      </p:sp>
      <p:sp>
        <p:nvSpPr>
          <p:cNvPr id="342" name="Google Shape;342;p35"/>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
        <p:nvSpPr>
          <p:cNvPr id="343" name="Google Shape;343;p35"/>
          <p:cNvSpPr txBox="1"/>
          <p:nvPr/>
        </p:nvSpPr>
        <p:spPr>
          <a:xfrm>
            <a:off x="152325" y="819775"/>
            <a:ext cx="3135300" cy="852000"/>
          </a:xfrm>
          <a:prstGeom prst="rect">
            <a:avLst/>
          </a:prstGeom>
          <a:noFill/>
          <a:ln>
            <a:noFill/>
          </a:ln>
        </p:spPr>
        <p:txBody>
          <a:bodyPr anchorCtr="0" anchor="t" bIns="91425" lIns="91425" spcFirstLastPara="1" rIns="91425" wrap="square" tIns="91425">
            <a:spAutoFit/>
          </a:bodyPr>
          <a:lstStyle/>
          <a:p>
            <a:pPr indent="0" lvl="0" marL="0" rtl="0" algn="ctr">
              <a:lnSpc>
                <a:spcPct val="85000"/>
              </a:lnSpc>
              <a:spcBef>
                <a:spcPts val="0"/>
              </a:spcBef>
              <a:spcAft>
                <a:spcPts val="0"/>
              </a:spcAft>
              <a:buNone/>
            </a:pPr>
            <a:r>
              <a:rPr b="1" lang="en" sz="5100">
                <a:solidFill>
                  <a:srgbClr val="541690"/>
                </a:solidFill>
                <a:latin typeface="Source Sans Pro"/>
                <a:ea typeface="Source Sans Pro"/>
                <a:cs typeface="Source Sans Pro"/>
                <a:sym typeface="Source Sans Pro"/>
              </a:rPr>
              <a:t>Re   sonED</a:t>
            </a:r>
            <a:endParaRPr sz="1500"/>
          </a:p>
        </p:txBody>
      </p:sp>
      <p:pic>
        <p:nvPicPr>
          <p:cNvPr id="344" name="Google Shape;344;p35"/>
          <p:cNvPicPr preferRelativeResize="0"/>
          <p:nvPr/>
        </p:nvPicPr>
        <p:blipFill rotWithShape="1">
          <a:blip r:embed="rId3">
            <a:alphaModFix/>
          </a:blip>
          <a:srcRect b="32820" l="36033" r="41827" t="39202"/>
          <a:stretch/>
        </p:blipFill>
        <p:spPr>
          <a:xfrm>
            <a:off x="513300" y="727975"/>
            <a:ext cx="1201701" cy="1139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95A2"/>
        </a:solidFill>
      </p:bgPr>
    </p:bg>
    <p:spTree>
      <p:nvGrpSpPr>
        <p:cNvPr id="348" name="Shape 348"/>
        <p:cNvGrpSpPr/>
        <p:nvPr/>
      </p:nvGrpSpPr>
      <p:grpSpPr>
        <a:xfrm>
          <a:off x="0" y="0"/>
          <a:ext cx="0" cy="0"/>
          <a:chOff x="0" y="0"/>
          <a:chExt cx="0" cy="0"/>
        </a:xfrm>
      </p:grpSpPr>
      <p:sp>
        <p:nvSpPr>
          <p:cNvPr id="349" name="Google Shape;349;p36"/>
          <p:cNvSpPr txBox="1"/>
          <p:nvPr>
            <p:ph type="title"/>
          </p:nvPr>
        </p:nvSpPr>
        <p:spPr>
          <a:xfrm>
            <a:off x="-187075" y="663225"/>
            <a:ext cx="3687000" cy="75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 sz="4700">
                <a:solidFill>
                  <a:schemeClr val="accent1"/>
                </a:solidFill>
                <a:latin typeface="Source Sans Pro"/>
                <a:ea typeface="Source Sans Pro"/>
                <a:cs typeface="Source Sans Pro"/>
                <a:sym typeface="Source Sans Pro"/>
              </a:rPr>
              <a:t>Prototype </a:t>
            </a:r>
            <a:endParaRPr sz="4700">
              <a:solidFill>
                <a:schemeClr val="accent1"/>
              </a:solidFill>
              <a:latin typeface="Source Sans Pro"/>
              <a:ea typeface="Source Sans Pro"/>
              <a:cs typeface="Source Sans Pro"/>
              <a:sym typeface="Source Sans Pro"/>
            </a:endParaRPr>
          </a:p>
          <a:p>
            <a:pPr indent="0" lvl="0" marL="0" rtl="0" algn="ctr">
              <a:spcBef>
                <a:spcPts val="0"/>
              </a:spcBef>
              <a:spcAft>
                <a:spcPts val="0"/>
              </a:spcAft>
              <a:buSzPts val="990"/>
              <a:buNone/>
            </a:pPr>
            <a:r>
              <a:rPr lang="en" sz="4700">
                <a:solidFill>
                  <a:schemeClr val="accent1"/>
                </a:solidFill>
                <a:latin typeface="Source Sans Pro"/>
                <a:ea typeface="Source Sans Pro"/>
                <a:cs typeface="Source Sans Pro"/>
                <a:sym typeface="Source Sans Pro"/>
              </a:rPr>
              <a:t>Overview</a:t>
            </a:r>
            <a:endParaRPr sz="4700">
              <a:solidFill>
                <a:schemeClr val="accent1"/>
              </a:solidFill>
              <a:latin typeface="Source Sans Pro"/>
              <a:ea typeface="Source Sans Pro"/>
              <a:cs typeface="Source Sans Pro"/>
              <a:sym typeface="Source Sans Pro"/>
            </a:endParaRPr>
          </a:p>
        </p:txBody>
      </p:sp>
      <p:sp>
        <p:nvSpPr>
          <p:cNvPr id="350" name="Google Shape;350;p36"/>
          <p:cNvSpPr txBox="1"/>
          <p:nvPr>
            <p:ph idx="1" type="body"/>
          </p:nvPr>
        </p:nvSpPr>
        <p:spPr>
          <a:xfrm>
            <a:off x="4501850" y="814650"/>
            <a:ext cx="4171200" cy="4348800"/>
          </a:xfrm>
          <a:prstGeom prst="rect">
            <a:avLst/>
          </a:prstGeom>
        </p:spPr>
        <p:txBody>
          <a:bodyPr anchorCtr="0" anchor="t" bIns="45700" lIns="91425" spcFirstLastPara="1" rIns="91425" wrap="square" tIns="45700">
            <a:normAutofit lnSpcReduction="10000"/>
          </a:bodyPr>
          <a:lstStyle/>
          <a:p>
            <a:pPr indent="-336550" lvl="0" marL="457200" rtl="0" algn="l">
              <a:lnSpc>
                <a:spcPct val="115000"/>
              </a:lnSpc>
              <a:spcBef>
                <a:spcPts val="1400"/>
              </a:spcBef>
              <a:spcAft>
                <a:spcPts val="0"/>
              </a:spcAft>
              <a:buSzPts val="1700"/>
              <a:buFont typeface="Lexend"/>
              <a:buChar char="•"/>
            </a:pPr>
            <a:r>
              <a:rPr lang="en" sz="1700">
                <a:latin typeface="Lexend"/>
                <a:ea typeface="Lexend"/>
                <a:cs typeface="Lexend"/>
                <a:sym typeface="Lexend"/>
              </a:rPr>
              <a:t>3 Games Available on Website:</a:t>
            </a:r>
            <a:endParaRPr>
              <a:latin typeface="Lexend"/>
              <a:ea typeface="Lexend"/>
              <a:cs typeface="Lexend"/>
              <a:sym typeface="Lexend"/>
            </a:endParaRPr>
          </a:p>
          <a:p>
            <a:pPr indent="-323850" lvl="1" marL="914400" rtl="0" algn="l">
              <a:lnSpc>
                <a:spcPct val="115000"/>
              </a:lnSpc>
              <a:spcBef>
                <a:spcPts val="0"/>
              </a:spcBef>
              <a:spcAft>
                <a:spcPts val="0"/>
              </a:spcAft>
              <a:buSzPts val="1500"/>
              <a:buFont typeface="Lexend"/>
              <a:buChar char="o"/>
            </a:pPr>
            <a:r>
              <a:rPr lang="en">
                <a:latin typeface="Lexend"/>
                <a:ea typeface="Lexend"/>
                <a:cs typeface="Lexend"/>
                <a:sym typeface="Lexend"/>
              </a:rPr>
              <a:t>Hasty Harry</a:t>
            </a:r>
            <a:endParaRPr>
              <a:latin typeface="Lexend"/>
              <a:ea typeface="Lexend"/>
              <a:cs typeface="Lexend"/>
              <a:sym typeface="Lexend"/>
            </a:endParaRPr>
          </a:p>
          <a:p>
            <a:pPr indent="-323850" lvl="1" marL="914400" rtl="0" algn="l">
              <a:lnSpc>
                <a:spcPct val="115000"/>
              </a:lnSpc>
              <a:spcBef>
                <a:spcPts val="0"/>
              </a:spcBef>
              <a:spcAft>
                <a:spcPts val="0"/>
              </a:spcAft>
              <a:buSzPts val="1500"/>
              <a:buFont typeface="Lexend"/>
              <a:buChar char="o"/>
            </a:pPr>
            <a:r>
              <a:rPr lang="en">
                <a:latin typeface="Lexend"/>
                <a:ea typeface="Lexend"/>
                <a:cs typeface="Lexend"/>
                <a:sym typeface="Lexend"/>
              </a:rPr>
              <a:t>Straw Manny</a:t>
            </a:r>
            <a:endParaRPr>
              <a:latin typeface="Lexend"/>
              <a:ea typeface="Lexend"/>
              <a:cs typeface="Lexend"/>
              <a:sym typeface="Lexend"/>
            </a:endParaRPr>
          </a:p>
          <a:p>
            <a:pPr indent="-323850" lvl="1" marL="914400" rtl="0" algn="l">
              <a:lnSpc>
                <a:spcPct val="115000"/>
              </a:lnSpc>
              <a:spcBef>
                <a:spcPts val="0"/>
              </a:spcBef>
              <a:spcAft>
                <a:spcPts val="0"/>
              </a:spcAft>
              <a:buSzPts val="1500"/>
              <a:buFont typeface="Lexend"/>
              <a:buChar char="o"/>
            </a:pPr>
            <a:r>
              <a:rPr lang="en">
                <a:latin typeface="Lexend"/>
                <a:ea typeface="Lexend"/>
                <a:cs typeface="Lexend"/>
                <a:sym typeface="Lexend"/>
              </a:rPr>
              <a:t>Slope Sadie</a:t>
            </a:r>
            <a:endParaRPr>
              <a:latin typeface="Lexend"/>
              <a:ea typeface="Lexend"/>
              <a:cs typeface="Lexend"/>
              <a:sym typeface="Lexend"/>
            </a:endParaRPr>
          </a:p>
          <a:p>
            <a:pPr indent="-336550" lvl="0" marL="457200" rtl="0" algn="l">
              <a:lnSpc>
                <a:spcPct val="115000"/>
              </a:lnSpc>
              <a:spcBef>
                <a:spcPts val="1000"/>
              </a:spcBef>
              <a:spcAft>
                <a:spcPts val="0"/>
              </a:spcAft>
              <a:buSzPts val="1700"/>
              <a:buFont typeface="Lexend"/>
              <a:buChar char="•"/>
            </a:pPr>
            <a:r>
              <a:rPr lang="en" sz="1700">
                <a:latin typeface="Lexend"/>
                <a:ea typeface="Lexend"/>
                <a:cs typeface="Lexend"/>
                <a:sym typeface="Lexend"/>
              </a:rPr>
              <a:t>Scaled Difficulty:</a:t>
            </a:r>
            <a:endParaRPr sz="1700">
              <a:latin typeface="Lexend"/>
              <a:ea typeface="Lexend"/>
              <a:cs typeface="Lexend"/>
              <a:sym typeface="Lexend"/>
            </a:endParaRPr>
          </a:p>
          <a:p>
            <a:pPr indent="-323850" lvl="1" marL="914400" rtl="0" algn="l">
              <a:lnSpc>
                <a:spcPct val="115000"/>
              </a:lnSpc>
              <a:spcBef>
                <a:spcPts val="0"/>
              </a:spcBef>
              <a:spcAft>
                <a:spcPts val="0"/>
              </a:spcAft>
              <a:buSzPts val="1500"/>
              <a:buFont typeface="Lexend"/>
              <a:buChar char="o"/>
            </a:pPr>
            <a:r>
              <a:rPr lang="en">
                <a:latin typeface="Lexend"/>
                <a:ea typeface="Lexend"/>
                <a:cs typeface="Lexend"/>
                <a:sym typeface="Lexend"/>
              </a:rPr>
              <a:t>Elementary (Grades 2-3)</a:t>
            </a:r>
            <a:endParaRPr>
              <a:latin typeface="Lexend"/>
              <a:ea typeface="Lexend"/>
              <a:cs typeface="Lexend"/>
              <a:sym typeface="Lexend"/>
            </a:endParaRPr>
          </a:p>
          <a:p>
            <a:pPr indent="-323850" lvl="1" marL="914400" rtl="0" algn="l">
              <a:lnSpc>
                <a:spcPct val="115000"/>
              </a:lnSpc>
              <a:spcBef>
                <a:spcPts val="0"/>
              </a:spcBef>
              <a:spcAft>
                <a:spcPts val="0"/>
              </a:spcAft>
              <a:buSzPts val="1500"/>
              <a:buFont typeface="Lexend"/>
              <a:buChar char="o"/>
            </a:pPr>
            <a:r>
              <a:rPr lang="en">
                <a:latin typeface="Lexend"/>
                <a:ea typeface="Lexend"/>
                <a:cs typeface="Lexend"/>
                <a:sym typeface="Lexend"/>
              </a:rPr>
              <a:t>Middle School (All)</a:t>
            </a:r>
            <a:endParaRPr>
              <a:latin typeface="Lexend"/>
              <a:ea typeface="Lexend"/>
              <a:cs typeface="Lexend"/>
              <a:sym typeface="Lexend"/>
            </a:endParaRPr>
          </a:p>
          <a:p>
            <a:pPr indent="-323850" lvl="1" marL="914400" rtl="0" algn="l">
              <a:lnSpc>
                <a:spcPct val="115000"/>
              </a:lnSpc>
              <a:spcBef>
                <a:spcPts val="0"/>
              </a:spcBef>
              <a:spcAft>
                <a:spcPts val="0"/>
              </a:spcAft>
              <a:buSzPts val="1500"/>
              <a:buFont typeface="Lexend"/>
              <a:buChar char="o"/>
            </a:pPr>
            <a:r>
              <a:rPr lang="en">
                <a:latin typeface="Lexend"/>
                <a:ea typeface="Lexend"/>
                <a:cs typeface="Lexend"/>
                <a:sym typeface="Lexend"/>
              </a:rPr>
              <a:t>High School (All)</a:t>
            </a:r>
            <a:endParaRPr>
              <a:latin typeface="Lexend"/>
              <a:ea typeface="Lexend"/>
              <a:cs typeface="Lexend"/>
              <a:sym typeface="Lexend"/>
            </a:endParaRPr>
          </a:p>
          <a:p>
            <a:pPr indent="-336550" lvl="0" marL="457200" rtl="0" algn="l">
              <a:lnSpc>
                <a:spcPct val="115000"/>
              </a:lnSpc>
              <a:spcBef>
                <a:spcPts val="1000"/>
              </a:spcBef>
              <a:spcAft>
                <a:spcPts val="0"/>
              </a:spcAft>
              <a:buSzPts val="1700"/>
              <a:buFont typeface="Lexend"/>
              <a:buChar char="•"/>
            </a:pPr>
            <a:r>
              <a:rPr lang="en" sz="1700">
                <a:latin typeface="Lexend"/>
                <a:ea typeface="Lexend"/>
                <a:cs typeface="Lexend"/>
                <a:sym typeface="Lexend"/>
              </a:rPr>
              <a:t>Key Game Features:</a:t>
            </a:r>
            <a:endParaRPr sz="1700">
              <a:latin typeface="Lexend"/>
              <a:ea typeface="Lexend"/>
              <a:cs typeface="Lexend"/>
              <a:sym typeface="Lexend"/>
            </a:endParaRPr>
          </a:p>
          <a:p>
            <a:pPr indent="-323850" lvl="1" marL="914400" rtl="0" algn="l">
              <a:lnSpc>
                <a:spcPct val="115000"/>
              </a:lnSpc>
              <a:spcBef>
                <a:spcPts val="0"/>
              </a:spcBef>
              <a:spcAft>
                <a:spcPts val="0"/>
              </a:spcAft>
              <a:buSzPts val="1500"/>
              <a:buFont typeface="Lexend"/>
              <a:buChar char="o"/>
            </a:pPr>
            <a:r>
              <a:rPr lang="en">
                <a:latin typeface="Lexend"/>
                <a:ea typeface="Lexend"/>
                <a:cs typeface="Lexend"/>
                <a:sym typeface="Lexend"/>
              </a:rPr>
              <a:t>Age-Appropriate </a:t>
            </a:r>
            <a:r>
              <a:rPr lang="en">
                <a:latin typeface="Lexend"/>
                <a:ea typeface="Lexend"/>
                <a:cs typeface="Lexend"/>
                <a:sym typeface="Lexend"/>
              </a:rPr>
              <a:t>explanation</a:t>
            </a:r>
            <a:r>
              <a:rPr lang="en">
                <a:latin typeface="Lexend"/>
                <a:ea typeface="Lexend"/>
                <a:cs typeface="Lexend"/>
                <a:sym typeface="Lexend"/>
              </a:rPr>
              <a:t> of fallacy</a:t>
            </a:r>
            <a:endParaRPr>
              <a:latin typeface="Lexend"/>
              <a:ea typeface="Lexend"/>
              <a:cs typeface="Lexend"/>
              <a:sym typeface="Lexend"/>
            </a:endParaRPr>
          </a:p>
          <a:p>
            <a:pPr indent="-323850" lvl="1" marL="914400" rtl="0" algn="l">
              <a:lnSpc>
                <a:spcPct val="115000"/>
              </a:lnSpc>
              <a:spcBef>
                <a:spcPts val="0"/>
              </a:spcBef>
              <a:spcAft>
                <a:spcPts val="0"/>
              </a:spcAft>
              <a:buSzPts val="1500"/>
              <a:buFont typeface="Lexend"/>
              <a:buChar char="o"/>
            </a:pPr>
            <a:r>
              <a:rPr lang="en">
                <a:latin typeface="Lexend"/>
                <a:ea typeface="Lexend"/>
                <a:cs typeface="Lexend"/>
                <a:sym typeface="Lexend"/>
              </a:rPr>
              <a:t>Educational Feedback</a:t>
            </a:r>
            <a:endParaRPr>
              <a:latin typeface="Lexend"/>
              <a:ea typeface="Lexend"/>
              <a:cs typeface="Lexend"/>
              <a:sym typeface="Lexend"/>
            </a:endParaRPr>
          </a:p>
          <a:p>
            <a:pPr indent="0" lvl="0" marL="914400" rtl="0" algn="l">
              <a:lnSpc>
                <a:spcPct val="115000"/>
              </a:lnSpc>
              <a:spcBef>
                <a:spcPts val="1400"/>
              </a:spcBef>
              <a:spcAft>
                <a:spcPts val="0"/>
              </a:spcAft>
              <a:buNone/>
            </a:pPr>
            <a:r>
              <a:t/>
            </a:r>
            <a:endParaRPr>
              <a:latin typeface="Lexend"/>
              <a:ea typeface="Lexend"/>
              <a:cs typeface="Lexend"/>
              <a:sym typeface="Lexend"/>
            </a:endParaRPr>
          </a:p>
          <a:p>
            <a:pPr indent="0" lvl="0" marL="0" rtl="0" algn="l">
              <a:lnSpc>
                <a:spcPct val="115000"/>
              </a:lnSpc>
              <a:spcBef>
                <a:spcPts val="1400"/>
              </a:spcBef>
              <a:spcAft>
                <a:spcPts val="0"/>
              </a:spcAft>
              <a:buNone/>
            </a:pPr>
            <a:r>
              <a:t/>
            </a:r>
            <a:endParaRPr>
              <a:latin typeface="Lexend"/>
              <a:ea typeface="Lexend"/>
              <a:cs typeface="Lexend"/>
              <a:sym typeface="Lexend"/>
            </a:endParaRPr>
          </a:p>
        </p:txBody>
      </p:sp>
      <p:sp>
        <p:nvSpPr>
          <p:cNvPr id="351" name="Google Shape;351;p36"/>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lt1"/>
              </a:solidFill>
              <a:latin typeface="Source Sans Pro"/>
              <a:ea typeface="Source Sans Pro"/>
              <a:cs typeface="Source Sans Pro"/>
              <a:sym typeface="Source Sans Pro"/>
            </a:endParaRPr>
          </a:p>
        </p:txBody>
      </p:sp>
      <p:sp>
        <p:nvSpPr>
          <p:cNvPr id="352" name="Google Shape;352;p36"/>
          <p:cNvSpPr txBox="1"/>
          <p:nvPr>
            <p:ph idx="12" type="sldNum"/>
          </p:nvPr>
        </p:nvSpPr>
        <p:spPr>
          <a:xfrm>
            <a:off x="8550809" y="476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sz="1200">
              <a:latin typeface="Source Sans Pro"/>
              <a:ea typeface="Source Sans Pro"/>
              <a:cs typeface="Source Sans Pro"/>
              <a:sym typeface="Source Sans Pro"/>
            </a:endParaRPr>
          </a:p>
        </p:txBody>
      </p:sp>
      <p:sp>
        <p:nvSpPr>
          <p:cNvPr id="353" name="Google Shape;353;p36"/>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95A2"/>
        </a:solidFill>
      </p:bgPr>
    </p:bg>
    <p:spTree>
      <p:nvGrpSpPr>
        <p:cNvPr id="357" name="Shape 357"/>
        <p:cNvGrpSpPr/>
        <p:nvPr/>
      </p:nvGrpSpPr>
      <p:grpSpPr>
        <a:xfrm>
          <a:off x="0" y="0"/>
          <a:ext cx="0" cy="0"/>
          <a:chOff x="0" y="0"/>
          <a:chExt cx="0" cy="0"/>
        </a:xfrm>
      </p:grpSpPr>
      <p:sp>
        <p:nvSpPr>
          <p:cNvPr id="358" name="Google Shape;358;p37"/>
          <p:cNvSpPr txBox="1"/>
          <p:nvPr>
            <p:ph type="title"/>
          </p:nvPr>
        </p:nvSpPr>
        <p:spPr>
          <a:xfrm>
            <a:off x="-223050" y="646250"/>
            <a:ext cx="3687000" cy="75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 sz="5000">
                <a:solidFill>
                  <a:schemeClr val="accent1"/>
                </a:solidFill>
                <a:latin typeface="Source Sans Pro"/>
                <a:ea typeface="Source Sans Pro"/>
                <a:cs typeface="Source Sans Pro"/>
                <a:sym typeface="Source Sans Pro"/>
              </a:rPr>
              <a:t>Hasty</a:t>
            </a:r>
            <a:endParaRPr sz="5000">
              <a:solidFill>
                <a:schemeClr val="accent1"/>
              </a:solidFill>
              <a:latin typeface="Source Sans Pro"/>
              <a:ea typeface="Source Sans Pro"/>
              <a:cs typeface="Source Sans Pro"/>
              <a:sym typeface="Source Sans Pro"/>
            </a:endParaRPr>
          </a:p>
          <a:p>
            <a:pPr indent="0" lvl="0" marL="0" rtl="0" algn="ctr">
              <a:spcBef>
                <a:spcPts val="0"/>
              </a:spcBef>
              <a:spcAft>
                <a:spcPts val="0"/>
              </a:spcAft>
              <a:buSzPts val="990"/>
              <a:buNone/>
            </a:pPr>
            <a:r>
              <a:rPr lang="en" sz="5000">
                <a:solidFill>
                  <a:schemeClr val="accent1"/>
                </a:solidFill>
                <a:latin typeface="Source Sans Pro"/>
                <a:ea typeface="Source Sans Pro"/>
                <a:cs typeface="Source Sans Pro"/>
                <a:sym typeface="Source Sans Pro"/>
              </a:rPr>
              <a:t>Harry</a:t>
            </a:r>
            <a:endParaRPr sz="5000">
              <a:solidFill>
                <a:schemeClr val="accent1"/>
              </a:solidFill>
            </a:endParaRPr>
          </a:p>
        </p:txBody>
      </p:sp>
      <p:sp>
        <p:nvSpPr>
          <p:cNvPr id="359" name="Google Shape;359;p37"/>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lt1"/>
              </a:solidFill>
              <a:latin typeface="Source Sans Pro"/>
              <a:ea typeface="Source Sans Pro"/>
              <a:cs typeface="Source Sans Pro"/>
              <a:sym typeface="Source Sans Pro"/>
            </a:endParaRPr>
          </a:p>
        </p:txBody>
      </p:sp>
      <p:sp>
        <p:nvSpPr>
          <p:cNvPr id="360" name="Google Shape;360;p37"/>
          <p:cNvSpPr txBox="1"/>
          <p:nvPr>
            <p:ph idx="12" type="sldNum"/>
          </p:nvPr>
        </p:nvSpPr>
        <p:spPr>
          <a:xfrm>
            <a:off x="8550809" y="476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sz="1200">
              <a:latin typeface="Source Sans Pro"/>
              <a:ea typeface="Source Sans Pro"/>
              <a:cs typeface="Source Sans Pro"/>
              <a:sym typeface="Source Sans Pro"/>
            </a:endParaRPr>
          </a:p>
        </p:txBody>
      </p:sp>
      <p:sp>
        <p:nvSpPr>
          <p:cNvPr id="361" name="Google Shape;361;p37"/>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
        <p:nvSpPr>
          <p:cNvPr id="362" name="Google Shape;362;p37"/>
          <p:cNvSpPr txBox="1"/>
          <p:nvPr/>
        </p:nvSpPr>
        <p:spPr>
          <a:xfrm>
            <a:off x="405975" y="2909375"/>
            <a:ext cx="3205800" cy="16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exend SemiBold"/>
                <a:ea typeface="Lexend SemiBold"/>
                <a:cs typeface="Lexend SemiBold"/>
                <a:sym typeface="Lexend SemiBold"/>
              </a:rPr>
              <a:t>Harry is an astronaut who makes flawed generalizations about the new creatures and plants he discovers. Players will collect enough information about each planet and help Harry avoid making generalizations in his planet report, teaching the "hasty generalization" fallacy.</a:t>
            </a:r>
            <a:endParaRPr sz="1300">
              <a:solidFill>
                <a:schemeClr val="lt1"/>
              </a:solidFill>
              <a:latin typeface="Lexend SemiBold"/>
              <a:ea typeface="Lexend SemiBold"/>
              <a:cs typeface="Lexend SemiBold"/>
              <a:sym typeface="Lexend SemiBold"/>
            </a:endParaRPr>
          </a:p>
        </p:txBody>
      </p:sp>
      <p:sp>
        <p:nvSpPr>
          <p:cNvPr id="363" name="Google Shape;363;p37"/>
          <p:cNvSpPr txBox="1"/>
          <p:nvPr/>
        </p:nvSpPr>
        <p:spPr>
          <a:xfrm>
            <a:off x="4728725" y="567600"/>
            <a:ext cx="4173300" cy="16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Lexend SemiBold"/>
                <a:ea typeface="Lexend SemiBold"/>
                <a:cs typeface="Lexend SemiBold"/>
                <a:sym typeface="Lexend SemiBold"/>
              </a:rPr>
              <a:t>Concept Art/Inspiration:</a:t>
            </a:r>
            <a:endParaRPr sz="2200">
              <a:solidFill>
                <a:schemeClr val="lt1"/>
              </a:solidFill>
              <a:latin typeface="Lexend SemiBold"/>
              <a:ea typeface="Lexend SemiBold"/>
              <a:cs typeface="Lexend SemiBold"/>
              <a:sym typeface="Lexend SemiBold"/>
            </a:endParaRPr>
          </a:p>
        </p:txBody>
      </p:sp>
      <p:pic>
        <p:nvPicPr>
          <p:cNvPr id="364" name="Google Shape;364;p37"/>
          <p:cNvPicPr preferRelativeResize="0"/>
          <p:nvPr/>
        </p:nvPicPr>
        <p:blipFill>
          <a:blip r:embed="rId3">
            <a:alphaModFix/>
          </a:blip>
          <a:stretch>
            <a:fillRect/>
          </a:stretch>
        </p:blipFill>
        <p:spPr>
          <a:xfrm>
            <a:off x="3844113" y="1457776"/>
            <a:ext cx="2371775" cy="2371800"/>
          </a:xfrm>
          <a:prstGeom prst="rect">
            <a:avLst/>
          </a:prstGeom>
          <a:noFill/>
          <a:ln>
            <a:noFill/>
          </a:ln>
        </p:spPr>
      </p:pic>
      <p:pic>
        <p:nvPicPr>
          <p:cNvPr id="365" name="Google Shape;365;p37"/>
          <p:cNvPicPr preferRelativeResize="0"/>
          <p:nvPr/>
        </p:nvPicPr>
        <p:blipFill>
          <a:blip r:embed="rId4">
            <a:alphaModFix/>
          </a:blip>
          <a:stretch>
            <a:fillRect/>
          </a:stretch>
        </p:blipFill>
        <p:spPr>
          <a:xfrm>
            <a:off x="5841275" y="1146900"/>
            <a:ext cx="2024250" cy="2024250"/>
          </a:xfrm>
          <a:prstGeom prst="rect">
            <a:avLst/>
          </a:prstGeom>
          <a:noFill/>
          <a:ln>
            <a:noFill/>
          </a:ln>
        </p:spPr>
      </p:pic>
      <p:pic>
        <p:nvPicPr>
          <p:cNvPr id="366" name="Google Shape;366;p37"/>
          <p:cNvPicPr preferRelativeResize="0"/>
          <p:nvPr/>
        </p:nvPicPr>
        <p:blipFill>
          <a:blip r:embed="rId5">
            <a:alphaModFix/>
          </a:blip>
          <a:stretch>
            <a:fillRect/>
          </a:stretch>
        </p:blipFill>
        <p:spPr>
          <a:xfrm>
            <a:off x="6549000" y="2418450"/>
            <a:ext cx="2081725" cy="2081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95A2"/>
        </a:solidFill>
      </p:bgPr>
    </p:bg>
    <p:spTree>
      <p:nvGrpSpPr>
        <p:cNvPr id="370" name="Shape 370"/>
        <p:cNvGrpSpPr/>
        <p:nvPr/>
      </p:nvGrpSpPr>
      <p:grpSpPr>
        <a:xfrm>
          <a:off x="0" y="0"/>
          <a:ext cx="0" cy="0"/>
          <a:chOff x="0" y="0"/>
          <a:chExt cx="0" cy="0"/>
        </a:xfrm>
      </p:grpSpPr>
      <p:sp>
        <p:nvSpPr>
          <p:cNvPr id="371" name="Google Shape;371;p38"/>
          <p:cNvSpPr txBox="1"/>
          <p:nvPr>
            <p:ph type="title"/>
          </p:nvPr>
        </p:nvSpPr>
        <p:spPr>
          <a:xfrm>
            <a:off x="-223050" y="646250"/>
            <a:ext cx="3687000" cy="75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 sz="5000">
                <a:solidFill>
                  <a:schemeClr val="accent1"/>
                </a:solidFill>
                <a:latin typeface="Source Sans Pro"/>
                <a:ea typeface="Source Sans Pro"/>
                <a:cs typeface="Source Sans Pro"/>
                <a:sym typeface="Source Sans Pro"/>
              </a:rPr>
              <a:t>Straw Manny</a:t>
            </a:r>
            <a:endParaRPr sz="3200">
              <a:solidFill>
                <a:schemeClr val="accent1"/>
              </a:solidFill>
            </a:endParaRPr>
          </a:p>
        </p:txBody>
      </p:sp>
      <p:sp>
        <p:nvSpPr>
          <p:cNvPr id="372" name="Google Shape;372;p38"/>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lt1"/>
              </a:solidFill>
              <a:latin typeface="Source Sans Pro"/>
              <a:ea typeface="Source Sans Pro"/>
              <a:cs typeface="Source Sans Pro"/>
              <a:sym typeface="Source Sans Pro"/>
            </a:endParaRPr>
          </a:p>
        </p:txBody>
      </p:sp>
      <p:sp>
        <p:nvSpPr>
          <p:cNvPr id="373" name="Google Shape;373;p38"/>
          <p:cNvSpPr txBox="1"/>
          <p:nvPr>
            <p:ph idx="12" type="sldNum"/>
          </p:nvPr>
        </p:nvSpPr>
        <p:spPr>
          <a:xfrm>
            <a:off x="8550809" y="476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sz="1200">
              <a:latin typeface="Source Sans Pro"/>
              <a:ea typeface="Source Sans Pro"/>
              <a:cs typeface="Source Sans Pro"/>
              <a:sym typeface="Source Sans Pro"/>
            </a:endParaRPr>
          </a:p>
        </p:txBody>
      </p:sp>
      <p:sp>
        <p:nvSpPr>
          <p:cNvPr id="374" name="Google Shape;374;p38"/>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
        <p:nvSpPr>
          <p:cNvPr id="375" name="Google Shape;375;p38"/>
          <p:cNvSpPr txBox="1"/>
          <p:nvPr/>
        </p:nvSpPr>
        <p:spPr>
          <a:xfrm>
            <a:off x="425850" y="2911800"/>
            <a:ext cx="3176700" cy="16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exend SemiBold"/>
                <a:ea typeface="Lexend SemiBold"/>
                <a:cs typeface="Lexend SemiBold"/>
                <a:sym typeface="Lexend SemiBold"/>
              </a:rPr>
              <a:t>Straw Manny is a hopeful knight who needs better training. He only practices combat on fake straw men because they’re easy to hit. Players need to help Manny build his combat skills by attacking real opponents rather than fake ones, teaching the concept of the "straw man" fallacy.</a:t>
            </a:r>
            <a:endParaRPr sz="1300">
              <a:solidFill>
                <a:schemeClr val="lt1"/>
              </a:solidFill>
              <a:latin typeface="Lexend SemiBold"/>
              <a:ea typeface="Lexend SemiBold"/>
              <a:cs typeface="Lexend SemiBold"/>
              <a:sym typeface="Lexend SemiBold"/>
            </a:endParaRPr>
          </a:p>
        </p:txBody>
      </p:sp>
      <p:sp>
        <p:nvSpPr>
          <p:cNvPr id="376" name="Google Shape;376;p38"/>
          <p:cNvSpPr txBox="1"/>
          <p:nvPr/>
        </p:nvSpPr>
        <p:spPr>
          <a:xfrm>
            <a:off x="4728725" y="567600"/>
            <a:ext cx="4173300" cy="16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Lexend SemiBold"/>
                <a:ea typeface="Lexend SemiBold"/>
                <a:cs typeface="Lexend SemiBold"/>
                <a:sym typeface="Lexend SemiBold"/>
              </a:rPr>
              <a:t>Concept Art/Inspiration:</a:t>
            </a:r>
            <a:endParaRPr sz="2200">
              <a:solidFill>
                <a:schemeClr val="lt1"/>
              </a:solidFill>
              <a:latin typeface="Lexend SemiBold"/>
              <a:ea typeface="Lexend SemiBold"/>
              <a:cs typeface="Lexend SemiBold"/>
              <a:sym typeface="Lexend SemiBold"/>
            </a:endParaRPr>
          </a:p>
        </p:txBody>
      </p:sp>
      <p:pic>
        <p:nvPicPr>
          <p:cNvPr id="377" name="Google Shape;377;p38"/>
          <p:cNvPicPr preferRelativeResize="0"/>
          <p:nvPr/>
        </p:nvPicPr>
        <p:blipFill rotWithShape="1">
          <a:blip r:embed="rId3">
            <a:alphaModFix/>
          </a:blip>
          <a:srcRect b="0" l="14221" r="0" t="0"/>
          <a:stretch/>
        </p:blipFill>
        <p:spPr>
          <a:xfrm>
            <a:off x="6119250" y="1870075"/>
            <a:ext cx="2645951" cy="1728701"/>
          </a:xfrm>
          <a:prstGeom prst="rect">
            <a:avLst/>
          </a:prstGeom>
          <a:noFill/>
          <a:ln>
            <a:noFill/>
          </a:ln>
        </p:spPr>
      </p:pic>
      <p:pic>
        <p:nvPicPr>
          <p:cNvPr id="378" name="Google Shape;378;p38"/>
          <p:cNvPicPr preferRelativeResize="0"/>
          <p:nvPr/>
        </p:nvPicPr>
        <p:blipFill>
          <a:blip r:embed="rId4">
            <a:alphaModFix/>
          </a:blip>
          <a:stretch>
            <a:fillRect/>
          </a:stretch>
        </p:blipFill>
        <p:spPr>
          <a:xfrm>
            <a:off x="3807925" y="1481450"/>
            <a:ext cx="2311325" cy="2311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540675" y="460925"/>
            <a:ext cx="5398200" cy="857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5000"/>
              <a:buFont typeface="Aharoni"/>
              <a:buNone/>
            </a:pPr>
            <a:r>
              <a:rPr lang="en" sz="5000">
                <a:latin typeface="Source Sans Pro"/>
                <a:ea typeface="Source Sans Pro"/>
                <a:cs typeface="Source Sans Pro"/>
                <a:sym typeface="Source Sans Pro"/>
              </a:rPr>
              <a:t>Table of Contents</a:t>
            </a:r>
            <a:endParaRPr>
              <a:latin typeface="Source Sans Pro"/>
              <a:ea typeface="Source Sans Pro"/>
              <a:cs typeface="Source Sans Pro"/>
              <a:sym typeface="Source Sans Pro"/>
            </a:endParaRPr>
          </a:p>
        </p:txBody>
      </p:sp>
      <p:sp>
        <p:nvSpPr>
          <p:cNvPr id="124" name="Google Shape;124;p21"/>
          <p:cNvSpPr txBox="1"/>
          <p:nvPr>
            <p:ph idx="1" type="body"/>
          </p:nvPr>
        </p:nvSpPr>
        <p:spPr>
          <a:xfrm>
            <a:off x="613725" y="1526000"/>
            <a:ext cx="3720300" cy="2805600"/>
          </a:xfrm>
          <a:prstGeom prst="rect">
            <a:avLst/>
          </a:prstGeom>
          <a:noFill/>
          <a:ln>
            <a:noFill/>
          </a:ln>
        </p:spPr>
        <p:txBody>
          <a:bodyPr anchorCtr="0" anchor="t" bIns="45700" lIns="91425" spcFirstLastPara="1" rIns="91425" wrap="square" tIns="45700">
            <a:normAutofit/>
          </a:bodyPr>
          <a:lstStyle/>
          <a:p>
            <a:pPr indent="0" lvl="0" marL="0" marR="0" rtl="0" algn="l">
              <a:lnSpc>
                <a:spcPct val="105000"/>
              </a:lnSpc>
              <a:spcBef>
                <a:spcPts val="0"/>
              </a:spcBef>
              <a:spcAft>
                <a:spcPts val="0"/>
              </a:spcAft>
              <a:buNone/>
            </a:pPr>
            <a:r>
              <a:rPr lang="en" sz="1400">
                <a:latin typeface="Lexend"/>
                <a:ea typeface="Lexend"/>
                <a:cs typeface="Lexend"/>
                <a:sym typeface="Lexend"/>
              </a:rPr>
              <a:t>3	Vision</a:t>
            </a:r>
            <a:endParaRPr sz="1400">
              <a:latin typeface="Lexend"/>
              <a:ea typeface="Lexend"/>
              <a:cs typeface="Lexend"/>
              <a:sym typeface="Lexend"/>
            </a:endParaRPr>
          </a:p>
          <a:p>
            <a:pPr indent="0" lvl="0" marL="0" marR="0" rtl="0" algn="l">
              <a:lnSpc>
                <a:spcPct val="105000"/>
              </a:lnSpc>
              <a:spcBef>
                <a:spcPts val="0"/>
              </a:spcBef>
              <a:spcAft>
                <a:spcPts val="0"/>
              </a:spcAft>
              <a:buNone/>
            </a:pPr>
            <a:r>
              <a:rPr lang="en" sz="1400">
                <a:latin typeface="Lexend"/>
                <a:ea typeface="Lexend"/>
                <a:cs typeface="Lexend"/>
                <a:sym typeface="Lexend"/>
              </a:rPr>
              <a:t>4	Team Members</a:t>
            </a:r>
            <a:endParaRPr sz="1400">
              <a:latin typeface="Lexend"/>
              <a:ea typeface="Lexend"/>
              <a:cs typeface="Lexend"/>
              <a:sym typeface="Lexend"/>
            </a:endParaRPr>
          </a:p>
          <a:p>
            <a:pPr indent="0" lvl="0" marL="0" marR="0" rtl="0" algn="l">
              <a:lnSpc>
                <a:spcPct val="105000"/>
              </a:lnSpc>
              <a:spcBef>
                <a:spcPts val="0"/>
              </a:spcBef>
              <a:spcAft>
                <a:spcPts val="0"/>
              </a:spcAft>
              <a:buNone/>
            </a:pPr>
            <a:r>
              <a:rPr lang="en" sz="1400">
                <a:latin typeface="Lexend"/>
                <a:ea typeface="Lexend"/>
                <a:cs typeface="Lexend"/>
                <a:sym typeface="Lexend"/>
              </a:rPr>
              <a:t>6	Terms</a:t>
            </a:r>
            <a:endParaRPr sz="1400">
              <a:latin typeface="Lexend"/>
              <a:ea typeface="Lexend"/>
              <a:cs typeface="Lexend"/>
              <a:sym typeface="Lexend"/>
            </a:endParaRPr>
          </a:p>
          <a:p>
            <a:pPr indent="0" lvl="0" marL="0" marR="0" rtl="0" algn="l">
              <a:lnSpc>
                <a:spcPct val="105000"/>
              </a:lnSpc>
              <a:spcBef>
                <a:spcPts val="0"/>
              </a:spcBef>
              <a:spcAft>
                <a:spcPts val="0"/>
              </a:spcAft>
              <a:buNone/>
            </a:pPr>
            <a:r>
              <a:rPr lang="en" sz="1400">
                <a:latin typeface="Lexend"/>
                <a:ea typeface="Lexend"/>
                <a:cs typeface="Lexend"/>
                <a:sym typeface="Lexend"/>
              </a:rPr>
              <a:t>8      Background</a:t>
            </a:r>
            <a:endParaRPr sz="1400">
              <a:latin typeface="Lexend"/>
              <a:ea typeface="Lexend"/>
              <a:cs typeface="Lexend"/>
              <a:sym typeface="Lexend"/>
            </a:endParaRPr>
          </a:p>
          <a:p>
            <a:pPr indent="0" lvl="0" marL="0" marR="0" rtl="0" algn="l">
              <a:lnSpc>
                <a:spcPct val="105000"/>
              </a:lnSpc>
              <a:spcBef>
                <a:spcPts val="0"/>
              </a:spcBef>
              <a:spcAft>
                <a:spcPts val="0"/>
              </a:spcAft>
              <a:buNone/>
            </a:pPr>
            <a:r>
              <a:rPr lang="en" sz="1400">
                <a:latin typeface="Lexend"/>
                <a:ea typeface="Lexend"/>
                <a:cs typeface="Lexend"/>
                <a:sym typeface="Lexend"/>
              </a:rPr>
              <a:t>11	Statistics</a:t>
            </a:r>
            <a:endParaRPr sz="1400">
              <a:latin typeface="Lexend"/>
              <a:ea typeface="Lexend"/>
              <a:cs typeface="Lexend"/>
              <a:sym typeface="Lexend"/>
            </a:endParaRPr>
          </a:p>
          <a:p>
            <a:pPr indent="0" lvl="0" marL="0" marR="0" rtl="0" algn="l">
              <a:lnSpc>
                <a:spcPct val="105000"/>
              </a:lnSpc>
              <a:spcBef>
                <a:spcPts val="0"/>
              </a:spcBef>
              <a:spcAft>
                <a:spcPts val="0"/>
              </a:spcAft>
              <a:buNone/>
            </a:pPr>
            <a:r>
              <a:rPr lang="en" sz="1400">
                <a:latin typeface="Lexend"/>
                <a:ea typeface="Lexend"/>
                <a:cs typeface="Lexend"/>
                <a:sym typeface="Lexend"/>
              </a:rPr>
              <a:t>13	Problem Statement</a:t>
            </a:r>
            <a:endParaRPr sz="1400">
              <a:latin typeface="Lexend"/>
              <a:ea typeface="Lexend"/>
              <a:cs typeface="Lexend"/>
              <a:sym typeface="Lexend"/>
            </a:endParaRPr>
          </a:p>
          <a:p>
            <a:pPr indent="0" lvl="0" marL="0" marR="0" rtl="0" algn="l">
              <a:lnSpc>
                <a:spcPct val="105000"/>
              </a:lnSpc>
              <a:spcBef>
                <a:spcPts val="0"/>
              </a:spcBef>
              <a:spcAft>
                <a:spcPts val="0"/>
              </a:spcAft>
              <a:buNone/>
            </a:pPr>
            <a:r>
              <a:rPr lang="en" sz="1400">
                <a:latin typeface="Lexend"/>
                <a:ea typeface="Lexend"/>
                <a:cs typeface="Lexend"/>
                <a:sym typeface="Lexend"/>
              </a:rPr>
              <a:t>14	Problem/Characteristics</a:t>
            </a:r>
            <a:endParaRPr sz="1400">
              <a:latin typeface="Lexend"/>
              <a:ea typeface="Lexend"/>
              <a:cs typeface="Lexend"/>
              <a:sym typeface="Lexend"/>
            </a:endParaRPr>
          </a:p>
          <a:p>
            <a:pPr indent="0" lvl="0" marL="0" rtl="0" algn="l">
              <a:lnSpc>
                <a:spcPct val="105000"/>
              </a:lnSpc>
              <a:spcBef>
                <a:spcPts val="0"/>
              </a:spcBef>
              <a:spcAft>
                <a:spcPts val="0"/>
              </a:spcAft>
              <a:buNone/>
            </a:pPr>
            <a:r>
              <a:rPr lang="en" sz="1400">
                <a:latin typeface="Lexend"/>
                <a:ea typeface="Lexend"/>
                <a:cs typeface="Lexend"/>
                <a:sym typeface="Lexend"/>
              </a:rPr>
              <a:t>15    Current Process Flow</a:t>
            </a:r>
            <a:endParaRPr sz="1400">
              <a:latin typeface="Lexend"/>
              <a:ea typeface="Lexend"/>
              <a:cs typeface="Lexend"/>
              <a:sym typeface="Lexend"/>
            </a:endParaRPr>
          </a:p>
          <a:p>
            <a:pPr indent="0" lvl="0" marL="0" rtl="0" algn="l">
              <a:lnSpc>
                <a:spcPct val="105000"/>
              </a:lnSpc>
              <a:spcBef>
                <a:spcPts val="0"/>
              </a:spcBef>
              <a:spcAft>
                <a:spcPts val="0"/>
              </a:spcAft>
              <a:buNone/>
            </a:pPr>
            <a:r>
              <a:rPr lang="en" sz="1400">
                <a:latin typeface="Lexend"/>
                <a:ea typeface="Lexend"/>
                <a:cs typeface="Lexend"/>
                <a:sym typeface="Lexend"/>
              </a:rPr>
              <a:t>16	Solution/Features</a:t>
            </a:r>
            <a:endParaRPr sz="1400">
              <a:latin typeface="Lexend"/>
              <a:ea typeface="Lexend"/>
              <a:cs typeface="Lexend"/>
              <a:sym typeface="Lexend"/>
            </a:endParaRPr>
          </a:p>
          <a:p>
            <a:pPr indent="0" lvl="0" marL="0" rtl="0" algn="l">
              <a:lnSpc>
                <a:spcPct val="105000"/>
              </a:lnSpc>
              <a:spcBef>
                <a:spcPts val="0"/>
              </a:spcBef>
              <a:spcAft>
                <a:spcPts val="0"/>
              </a:spcAft>
              <a:buNone/>
            </a:pPr>
            <a:r>
              <a:rPr lang="en" sz="1400">
                <a:latin typeface="Lexend"/>
                <a:ea typeface="Lexend"/>
                <a:cs typeface="Lexend"/>
                <a:sym typeface="Lexend"/>
              </a:rPr>
              <a:t>22	Customers/End Users</a:t>
            </a:r>
            <a:endParaRPr sz="1400">
              <a:latin typeface="Lexend"/>
              <a:ea typeface="Lexend"/>
              <a:cs typeface="Lexend"/>
              <a:sym typeface="Lexend"/>
            </a:endParaRPr>
          </a:p>
          <a:p>
            <a:pPr indent="0" lvl="0" marL="0" rtl="0" algn="l">
              <a:lnSpc>
                <a:spcPct val="105000"/>
              </a:lnSpc>
              <a:spcBef>
                <a:spcPts val="0"/>
              </a:spcBef>
              <a:spcAft>
                <a:spcPts val="0"/>
              </a:spcAft>
              <a:buNone/>
            </a:pPr>
            <a:r>
              <a:rPr lang="en" sz="1400">
                <a:latin typeface="Lexend"/>
                <a:ea typeface="Lexend"/>
                <a:cs typeface="Lexend"/>
                <a:sym typeface="Lexend"/>
              </a:rPr>
              <a:t>23    Solution Process Flow</a:t>
            </a:r>
            <a:endParaRPr sz="1400">
              <a:latin typeface="Lexend"/>
              <a:ea typeface="Lexend"/>
              <a:cs typeface="Lexend"/>
              <a:sym typeface="Lexend"/>
            </a:endParaRPr>
          </a:p>
          <a:p>
            <a:pPr indent="0" lvl="0" marL="0" rtl="0" algn="l">
              <a:lnSpc>
                <a:spcPct val="105000"/>
              </a:lnSpc>
              <a:spcBef>
                <a:spcPts val="0"/>
              </a:spcBef>
              <a:spcAft>
                <a:spcPts val="0"/>
              </a:spcAft>
              <a:buNone/>
            </a:pPr>
            <a:r>
              <a:rPr lang="en" sz="1400">
                <a:latin typeface="Lexend"/>
                <a:ea typeface="Lexend"/>
                <a:cs typeface="Lexend"/>
                <a:sym typeface="Lexend"/>
              </a:rPr>
              <a:t>24    Competition</a:t>
            </a:r>
            <a:endParaRPr sz="1400">
              <a:latin typeface="Lexend"/>
              <a:ea typeface="Lexend"/>
              <a:cs typeface="Lexend"/>
              <a:sym typeface="Lexend"/>
            </a:endParaRPr>
          </a:p>
        </p:txBody>
      </p:sp>
      <p:sp>
        <p:nvSpPr>
          <p:cNvPr id="125" name="Google Shape;125;p21"/>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lt1"/>
              </a:solidFill>
              <a:latin typeface="Source Sans Pro"/>
              <a:ea typeface="Source Sans Pro"/>
              <a:cs typeface="Source Sans Pro"/>
              <a:sym typeface="Source Sans Pro"/>
            </a:endParaRPr>
          </a:p>
        </p:txBody>
      </p:sp>
      <p:sp>
        <p:nvSpPr>
          <p:cNvPr id="126" name="Google Shape;126;p21"/>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
        <p:nvSpPr>
          <p:cNvPr id="127" name="Google Shape;127;p21"/>
          <p:cNvSpPr txBox="1"/>
          <p:nvPr>
            <p:ph idx="1" type="body"/>
          </p:nvPr>
        </p:nvSpPr>
        <p:spPr>
          <a:xfrm>
            <a:off x="3929300" y="1526000"/>
            <a:ext cx="4077900" cy="28056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lang="en" sz="1400">
                <a:latin typeface="Lexend"/>
                <a:ea typeface="Lexend"/>
                <a:cs typeface="Lexend"/>
                <a:sym typeface="Lexend"/>
              </a:rPr>
              <a:t>26	Risk Analysis</a:t>
            </a:r>
            <a:endParaRPr sz="1400">
              <a:latin typeface="Lexend"/>
              <a:ea typeface="Lexend"/>
              <a:cs typeface="Lexend"/>
              <a:sym typeface="Lexend"/>
            </a:endParaRPr>
          </a:p>
          <a:p>
            <a:pPr indent="0" lvl="0" marL="0" rtl="0" algn="l">
              <a:lnSpc>
                <a:spcPct val="115000"/>
              </a:lnSpc>
              <a:spcBef>
                <a:spcPts val="0"/>
              </a:spcBef>
              <a:spcAft>
                <a:spcPts val="0"/>
              </a:spcAft>
              <a:buNone/>
            </a:pPr>
            <a:r>
              <a:rPr lang="en" sz="1400">
                <a:latin typeface="Lexend"/>
                <a:ea typeface="Lexend"/>
                <a:cs typeface="Lexend"/>
                <a:sym typeface="Lexend"/>
              </a:rPr>
              <a:t>29	MFCD</a:t>
            </a:r>
            <a:endParaRPr sz="1400">
              <a:latin typeface="Lexend"/>
              <a:ea typeface="Lexend"/>
              <a:cs typeface="Lexend"/>
              <a:sym typeface="Lexend"/>
            </a:endParaRPr>
          </a:p>
          <a:p>
            <a:pPr indent="0" lvl="0" marL="0" rtl="0" algn="l">
              <a:lnSpc>
                <a:spcPct val="115000"/>
              </a:lnSpc>
              <a:spcBef>
                <a:spcPts val="0"/>
              </a:spcBef>
              <a:spcAft>
                <a:spcPts val="0"/>
              </a:spcAft>
              <a:buNone/>
            </a:pPr>
            <a:r>
              <a:rPr lang="en" sz="1400">
                <a:latin typeface="Lexend"/>
                <a:ea typeface="Lexend"/>
                <a:cs typeface="Lexend"/>
                <a:sym typeface="Lexend"/>
              </a:rPr>
              <a:t>30	Work Breakdown</a:t>
            </a:r>
            <a:endParaRPr sz="1400">
              <a:latin typeface="Lexend"/>
              <a:ea typeface="Lexend"/>
              <a:cs typeface="Lexend"/>
              <a:sym typeface="Lexend"/>
            </a:endParaRPr>
          </a:p>
          <a:p>
            <a:pPr indent="0" lvl="0" marL="0" rtl="0" algn="l">
              <a:lnSpc>
                <a:spcPct val="115000"/>
              </a:lnSpc>
              <a:spcBef>
                <a:spcPts val="0"/>
              </a:spcBef>
              <a:spcAft>
                <a:spcPts val="0"/>
              </a:spcAft>
              <a:buNone/>
            </a:pPr>
            <a:r>
              <a:rPr lang="en" sz="1400">
                <a:latin typeface="Lexend"/>
                <a:ea typeface="Lexend"/>
                <a:cs typeface="Lexend"/>
                <a:sym typeface="Lexend"/>
              </a:rPr>
              <a:t>32	Algorithms</a:t>
            </a:r>
            <a:endParaRPr sz="1400">
              <a:latin typeface="Lexend"/>
              <a:ea typeface="Lexend"/>
              <a:cs typeface="Lexend"/>
              <a:sym typeface="Lexend"/>
            </a:endParaRPr>
          </a:p>
          <a:p>
            <a:pPr indent="0" lvl="0" marL="0" rtl="0" algn="l">
              <a:lnSpc>
                <a:spcPct val="115000"/>
              </a:lnSpc>
              <a:spcBef>
                <a:spcPts val="0"/>
              </a:spcBef>
              <a:spcAft>
                <a:spcPts val="0"/>
              </a:spcAft>
              <a:buNone/>
            </a:pPr>
            <a:r>
              <a:rPr lang="en" sz="1400">
                <a:latin typeface="Lexend"/>
                <a:ea typeface="Lexend"/>
                <a:cs typeface="Lexend"/>
                <a:sym typeface="Lexend"/>
              </a:rPr>
              <a:t>39    Database Schema</a:t>
            </a:r>
            <a:endParaRPr sz="1400">
              <a:latin typeface="Lexend"/>
              <a:ea typeface="Lexend"/>
              <a:cs typeface="Lexend"/>
              <a:sym typeface="Lexend"/>
            </a:endParaRPr>
          </a:p>
          <a:p>
            <a:pPr indent="0" lvl="0" marL="0" rtl="0" algn="l">
              <a:lnSpc>
                <a:spcPct val="115000"/>
              </a:lnSpc>
              <a:spcBef>
                <a:spcPts val="0"/>
              </a:spcBef>
              <a:spcAft>
                <a:spcPts val="0"/>
              </a:spcAft>
              <a:buNone/>
            </a:pPr>
            <a:r>
              <a:rPr lang="en" sz="1400">
                <a:latin typeface="Lexend"/>
                <a:ea typeface="Lexend"/>
                <a:cs typeface="Lexend"/>
                <a:sym typeface="Lexend"/>
              </a:rPr>
              <a:t>41    RWP vs. Prototype</a:t>
            </a:r>
            <a:endParaRPr sz="1400">
              <a:latin typeface="Lexend"/>
              <a:ea typeface="Lexend"/>
              <a:cs typeface="Lexend"/>
              <a:sym typeface="Lexend"/>
            </a:endParaRPr>
          </a:p>
          <a:p>
            <a:pPr indent="0" lvl="0" marL="0" rtl="0" algn="l">
              <a:lnSpc>
                <a:spcPct val="115000"/>
              </a:lnSpc>
              <a:spcBef>
                <a:spcPts val="0"/>
              </a:spcBef>
              <a:spcAft>
                <a:spcPts val="0"/>
              </a:spcAft>
              <a:buNone/>
            </a:pPr>
            <a:r>
              <a:rPr lang="en" sz="1400">
                <a:latin typeface="Lexend"/>
                <a:ea typeface="Lexend"/>
                <a:cs typeface="Lexend"/>
                <a:sym typeface="Lexend"/>
              </a:rPr>
              <a:t>42    Software/Hardware</a:t>
            </a:r>
            <a:endParaRPr sz="1400">
              <a:latin typeface="Lexend"/>
              <a:ea typeface="Lexend"/>
              <a:cs typeface="Lexend"/>
              <a:sym typeface="Lexend"/>
            </a:endParaRPr>
          </a:p>
          <a:p>
            <a:pPr indent="0" lvl="0" marL="0" rtl="0" algn="l">
              <a:lnSpc>
                <a:spcPct val="115000"/>
              </a:lnSpc>
              <a:spcBef>
                <a:spcPts val="0"/>
              </a:spcBef>
              <a:spcAft>
                <a:spcPts val="0"/>
              </a:spcAft>
              <a:buNone/>
            </a:pPr>
            <a:r>
              <a:rPr lang="en" sz="1400">
                <a:latin typeface="Lexend"/>
                <a:ea typeface="Lexend"/>
                <a:cs typeface="Lexend"/>
                <a:sym typeface="Lexend"/>
              </a:rPr>
              <a:t>43    Conclusion</a:t>
            </a:r>
            <a:endParaRPr sz="1400">
              <a:latin typeface="Lexend"/>
              <a:ea typeface="Lexend"/>
              <a:cs typeface="Lexend"/>
              <a:sym typeface="Lexend"/>
            </a:endParaRPr>
          </a:p>
          <a:p>
            <a:pPr indent="0" lvl="0" marL="0" rtl="0" algn="l">
              <a:lnSpc>
                <a:spcPct val="115000"/>
              </a:lnSpc>
              <a:spcBef>
                <a:spcPts val="0"/>
              </a:spcBef>
              <a:spcAft>
                <a:spcPts val="0"/>
              </a:spcAft>
              <a:buNone/>
            </a:pPr>
            <a:r>
              <a:rPr lang="en" sz="1400">
                <a:latin typeface="Lexend"/>
                <a:ea typeface="Lexend"/>
                <a:cs typeface="Lexend"/>
                <a:sym typeface="Lexend"/>
              </a:rPr>
              <a:t>45    References</a:t>
            </a:r>
            <a:endParaRPr sz="1400">
              <a:latin typeface="Lexend"/>
              <a:ea typeface="Lexend"/>
              <a:cs typeface="Lexend"/>
              <a:sym typeface="Lexend"/>
            </a:endParaRPr>
          </a:p>
          <a:p>
            <a:pPr indent="0" lvl="0" marL="0" rtl="0" algn="l">
              <a:lnSpc>
                <a:spcPct val="115000"/>
              </a:lnSpc>
              <a:spcBef>
                <a:spcPts val="0"/>
              </a:spcBef>
              <a:spcAft>
                <a:spcPts val="0"/>
              </a:spcAft>
              <a:buNone/>
            </a:pPr>
            <a:r>
              <a:t/>
            </a:r>
            <a:endParaRPr sz="1400">
              <a:latin typeface="Lexend"/>
              <a:ea typeface="Lexend"/>
              <a:cs typeface="Lexend"/>
              <a:sym typeface="Lexend"/>
            </a:endParaRPr>
          </a:p>
          <a:p>
            <a:pPr indent="0" lvl="0" marL="0" rtl="0" algn="l">
              <a:lnSpc>
                <a:spcPct val="115000"/>
              </a:lnSpc>
              <a:spcBef>
                <a:spcPts val="0"/>
              </a:spcBef>
              <a:spcAft>
                <a:spcPts val="0"/>
              </a:spcAft>
              <a:buNone/>
            </a:pPr>
            <a:r>
              <a:rPr lang="en" sz="1700">
                <a:latin typeface="Lexend"/>
                <a:ea typeface="Lexend"/>
                <a:cs typeface="Lexend"/>
                <a:sym typeface="Lexend"/>
              </a:rPr>
              <a:t>	</a:t>
            </a:r>
            <a:endParaRPr sz="1700">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95A2"/>
        </a:solidFill>
      </p:bgPr>
    </p:bg>
    <p:spTree>
      <p:nvGrpSpPr>
        <p:cNvPr id="382" name="Shape 382"/>
        <p:cNvGrpSpPr/>
        <p:nvPr/>
      </p:nvGrpSpPr>
      <p:grpSpPr>
        <a:xfrm>
          <a:off x="0" y="0"/>
          <a:ext cx="0" cy="0"/>
          <a:chOff x="0" y="0"/>
          <a:chExt cx="0" cy="0"/>
        </a:xfrm>
      </p:grpSpPr>
      <p:sp>
        <p:nvSpPr>
          <p:cNvPr id="383" name="Google Shape;383;p39"/>
          <p:cNvSpPr txBox="1"/>
          <p:nvPr>
            <p:ph type="title"/>
          </p:nvPr>
        </p:nvSpPr>
        <p:spPr>
          <a:xfrm>
            <a:off x="-223050" y="651675"/>
            <a:ext cx="3687000" cy="75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 sz="5000">
                <a:solidFill>
                  <a:schemeClr val="accent1"/>
                </a:solidFill>
                <a:latin typeface="Source Sans Pro"/>
                <a:ea typeface="Source Sans Pro"/>
                <a:cs typeface="Source Sans Pro"/>
                <a:sym typeface="Source Sans Pro"/>
              </a:rPr>
              <a:t>Slope </a:t>
            </a:r>
            <a:endParaRPr sz="5000">
              <a:solidFill>
                <a:schemeClr val="accent1"/>
              </a:solidFill>
              <a:latin typeface="Source Sans Pro"/>
              <a:ea typeface="Source Sans Pro"/>
              <a:cs typeface="Source Sans Pro"/>
              <a:sym typeface="Source Sans Pro"/>
            </a:endParaRPr>
          </a:p>
          <a:p>
            <a:pPr indent="0" lvl="0" marL="0" rtl="0" algn="ctr">
              <a:spcBef>
                <a:spcPts val="0"/>
              </a:spcBef>
              <a:spcAft>
                <a:spcPts val="0"/>
              </a:spcAft>
              <a:buSzPts val="990"/>
              <a:buNone/>
            </a:pPr>
            <a:r>
              <a:rPr lang="en" sz="5000">
                <a:solidFill>
                  <a:schemeClr val="accent1"/>
                </a:solidFill>
                <a:latin typeface="Source Sans Pro"/>
                <a:ea typeface="Source Sans Pro"/>
                <a:cs typeface="Source Sans Pro"/>
                <a:sym typeface="Source Sans Pro"/>
              </a:rPr>
              <a:t>Sadie</a:t>
            </a:r>
            <a:endParaRPr sz="3200">
              <a:solidFill>
                <a:schemeClr val="accent1"/>
              </a:solidFill>
            </a:endParaRPr>
          </a:p>
        </p:txBody>
      </p:sp>
      <p:sp>
        <p:nvSpPr>
          <p:cNvPr id="384" name="Google Shape;384;p39"/>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lt1"/>
              </a:solidFill>
              <a:latin typeface="Source Sans Pro"/>
              <a:ea typeface="Source Sans Pro"/>
              <a:cs typeface="Source Sans Pro"/>
              <a:sym typeface="Source Sans Pro"/>
            </a:endParaRPr>
          </a:p>
        </p:txBody>
      </p:sp>
      <p:sp>
        <p:nvSpPr>
          <p:cNvPr id="385" name="Google Shape;385;p39"/>
          <p:cNvSpPr txBox="1"/>
          <p:nvPr>
            <p:ph idx="12" type="sldNum"/>
          </p:nvPr>
        </p:nvSpPr>
        <p:spPr>
          <a:xfrm>
            <a:off x="8550809" y="476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sz="1200">
              <a:latin typeface="Source Sans Pro"/>
              <a:ea typeface="Source Sans Pro"/>
              <a:cs typeface="Source Sans Pro"/>
              <a:sym typeface="Source Sans Pro"/>
            </a:endParaRPr>
          </a:p>
        </p:txBody>
      </p:sp>
      <p:sp>
        <p:nvSpPr>
          <p:cNvPr id="386" name="Google Shape;386;p39"/>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
        <p:nvSpPr>
          <p:cNvPr id="387" name="Google Shape;387;p39"/>
          <p:cNvSpPr txBox="1"/>
          <p:nvPr/>
        </p:nvSpPr>
        <p:spPr>
          <a:xfrm>
            <a:off x="397675" y="2967450"/>
            <a:ext cx="3205800" cy="16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exend SemiBold"/>
                <a:ea typeface="Lexend SemiBold"/>
                <a:cs typeface="Lexend SemiBold"/>
                <a:sym typeface="Lexend SemiBold"/>
              </a:rPr>
              <a:t>Sadie often jumps to extreme</a:t>
            </a:r>
            <a:endParaRPr>
              <a:solidFill>
                <a:schemeClr val="lt1"/>
              </a:solidFill>
              <a:latin typeface="Lexend SemiBold"/>
              <a:ea typeface="Lexend SemiBold"/>
              <a:cs typeface="Lexend SemiBold"/>
              <a:sym typeface="Lexend SemiBold"/>
            </a:endParaRPr>
          </a:p>
          <a:p>
            <a:pPr indent="0" lvl="0" marL="0" rtl="0" algn="l">
              <a:spcBef>
                <a:spcPts val="0"/>
              </a:spcBef>
              <a:spcAft>
                <a:spcPts val="0"/>
              </a:spcAft>
              <a:buNone/>
            </a:pPr>
            <a:r>
              <a:rPr lang="en">
                <a:solidFill>
                  <a:schemeClr val="lt1"/>
                </a:solidFill>
                <a:latin typeface="Lexend SemiBold"/>
                <a:ea typeface="Lexend SemiBold"/>
                <a:cs typeface="Lexend SemiBold"/>
                <a:sym typeface="Lexend SemiBold"/>
              </a:rPr>
              <a:t>conclusions. Players need to guide Sally safely down a winding snowy path without letting her slip into a pitfall, introducing the "slippery slope" fallacy.</a:t>
            </a:r>
            <a:endParaRPr>
              <a:solidFill>
                <a:schemeClr val="lt1"/>
              </a:solidFill>
              <a:latin typeface="Lexend SemiBold"/>
              <a:ea typeface="Lexend SemiBold"/>
              <a:cs typeface="Lexend SemiBold"/>
              <a:sym typeface="Lexend SemiBold"/>
            </a:endParaRPr>
          </a:p>
          <a:p>
            <a:pPr indent="0" lvl="0" marL="0" rtl="0" algn="l">
              <a:spcBef>
                <a:spcPts val="0"/>
              </a:spcBef>
              <a:spcAft>
                <a:spcPts val="0"/>
              </a:spcAft>
              <a:buNone/>
            </a:pPr>
            <a:r>
              <a:t/>
            </a:r>
            <a:endParaRPr>
              <a:solidFill>
                <a:schemeClr val="lt1"/>
              </a:solidFill>
              <a:latin typeface="Lexend SemiBold"/>
              <a:ea typeface="Lexend SemiBold"/>
              <a:cs typeface="Lexend SemiBold"/>
              <a:sym typeface="Lexend SemiBold"/>
            </a:endParaRPr>
          </a:p>
        </p:txBody>
      </p:sp>
      <p:sp>
        <p:nvSpPr>
          <p:cNvPr id="388" name="Google Shape;388;p39"/>
          <p:cNvSpPr txBox="1"/>
          <p:nvPr/>
        </p:nvSpPr>
        <p:spPr>
          <a:xfrm>
            <a:off x="4728725" y="567600"/>
            <a:ext cx="4173300" cy="16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Lexend SemiBold"/>
                <a:ea typeface="Lexend SemiBold"/>
                <a:cs typeface="Lexend SemiBold"/>
                <a:sym typeface="Lexend SemiBold"/>
              </a:rPr>
              <a:t>Concept Art/Inspiration:</a:t>
            </a:r>
            <a:endParaRPr sz="2200">
              <a:solidFill>
                <a:schemeClr val="lt1"/>
              </a:solidFill>
              <a:latin typeface="Lexend SemiBold"/>
              <a:ea typeface="Lexend SemiBold"/>
              <a:cs typeface="Lexend SemiBold"/>
              <a:sym typeface="Lexend SemiBold"/>
            </a:endParaRPr>
          </a:p>
        </p:txBody>
      </p:sp>
      <p:pic>
        <p:nvPicPr>
          <p:cNvPr id="389" name="Google Shape;389;p39"/>
          <p:cNvPicPr preferRelativeResize="0"/>
          <p:nvPr/>
        </p:nvPicPr>
        <p:blipFill>
          <a:blip r:embed="rId3">
            <a:alphaModFix/>
          </a:blip>
          <a:stretch>
            <a:fillRect/>
          </a:stretch>
        </p:blipFill>
        <p:spPr>
          <a:xfrm>
            <a:off x="3758188" y="1404375"/>
            <a:ext cx="2476525" cy="2476525"/>
          </a:xfrm>
          <a:prstGeom prst="rect">
            <a:avLst/>
          </a:prstGeom>
          <a:noFill/>
          <a:ln>
            <a:noFill/>
          </a:ln>
        </p:spPr>
      </p:pic>
      <p:pic>
        <p:nvPicPr>
          <p:cNvPr id="390" name="Google Shape;390;p39"/>
          <p:cNvPicPr preferRelativeResize="0"/>
          <p:nvPr/>
        </p:nvPicPr>
        <p:blipFill rotWithShape="1">
          <a:blip r:embed="rId4">
            <a:alphaModFix/>
          </a:blip>
          <a:srcRect b="0" l="19561" r="-14429" t="0"/>
          <a:stretch/>
        </p:blipFill>
        <p:spPr>
          <a:xfrm>
            <a:off x="5755025" y="1096500"/>
            <a:ext cx="2580750" cy="1870950"/>
          </a:xfrm>
          <a:prstGeom prst="rect">
            <a:avLst/>
          </a:prstGeom>
          <a:noFill/>
          <a:ln>
            <a:noFill/>
          </a:ln>
        </p:spPr>
      </p:pic>
      <p:pic>
        <p:nvPicPr>
          <p:cNvPr id="391" name="Google Shape;391;p39"/>
          <p:cNvPicPr preferRelativeResize="0"/>
          <p:nvPr/>
        </p:nvPicPr>
        <p:blipFill rotWithShape="1">
          <a:blip r:embed="rId5">
            <a:alphaModFix/>
          </a:blip>
          <a:srcRect b="8700" l="18828" r="14544" t="-8700"/>
          <a:stretch/>
        </p:blipFill>
        <p:spPr>
          <a:xfrm>
            <a:off x="6497375" y="2360675"/>
            <a:ext cx="2216102" cy="2027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95A2"/>
        </a:solidFill>
      </p:bgPr>
    </p:bg>
    <p:spTree>
      <p:nvGrpSpPr>
        <p:cNvPr id="395" name="Shape 395"/>
        <p:cNvGrpSpPr/>
        <p:nvPr/>
      </p:nvGrpSpPr>
      <p:grpSpPr>
        <a:xfrm>
          <a:off x="0" y="0"/>
          <a:ext cx="0" cy="0"/>
          <a:chOff x="0" y="0"/>
          <a:chExt cx="0" cy="0"/>
        </a:xfrm>
      </p:grpSpPr>
      <p:sp>
        <p:nvSpPr>
          <p:cNvPr id="396" name="Google Shape;396;p40"/>
          <p:cNvSpPr txBox="1"/>
          <p:nvPr>
            <p:ph type="title"/>
          </p:nvPr>
        </p:nvSpPr>
        <p:spPr>
          <a:xfrm>
            <a:off x="-209825" y="868050"/>
            <a:ext cx="3687000" cy="75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 sz="5000">
                <a:solidFill>
                  <a:schemeClr val="accent1"/>
                </a:solidFill>
                <a:latin typeface="Source Sans Pro"/>
                <a:ea typeface="Source Sans Pro"/>
                <a:cs typeface="Source Sans Pro"/>
                <a:sym typeface="Source Sans Pro"/>
              </a:rPr>
              <a:t>Features</a:t>
            </a:r>
            <a:endParaRPr sz="3200">
              <a:solidFill>
                <a:schemeClr val="accent1"/>
              </a:solidFill>
            </a:endParaRPr>
          </a:p>
        </p:txBody>
      </p:sp>
      <p:sp>
        <p:nvSpPr>
          <p:cNvPr id="397" name="Google Shape;397;p40"/>
          <p:cNvSpPr txBox="1"/>
          <p:nvPr>
            <p:ph idx="1" type="body"/>
          </p:nvPr>
        </p:nvSpPr>
        <p:spPr>
          <a:xfrm>
            <a:off x="4494050" y="589900"/>
            <a:ext cx="4171200" cy="43488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lang="en" sz="1800">
                <a:latin typeface="Lexend"/>
                <a:ea typeface="Lexend"/>
                <a:cs typeface="Lexend"/>
                <a:sym typeface="Lexend"/>
              </a:rPr>
              <a:t>ReasonED WILL contain:</a:t>
            </a:r>
            <a:endParaRPr sz="1800">
              <a:latin typeface="Lexend"/>
              <a:ea typeface="Lexend"/>
              <a:cs typeface="Lexend"/>
              <a:sym typeface="Lexend"/>
            </a:endParaRPr>
          </a:p>
          <a:p>
            <a:pPr indent="-323850" lvl="0" marL="457200" rtl="0" algn="l">
              <a:lnSpc>
                <a:spcPct val="115000"/>
              </a:lnSpc>
              <a:spcBef>
                <a:spcPts val="1400"/>
              </a:spcBef>
              <a:spcAft>
                <a:spcPts val="0"/>
              </a:spcAft>
              <a:buSzPts val="1500"/>
              <a:buFont typeface="Lexend"/>
              <a:buChar char="•"/>
            </a:pPr>
            <a:r>
              <a:rPr lang="en">
                <a:latin typeface="Lexend"/>
                <a:ea typeface="Lexend"/>
                <a:cs typeface="Lexend"/>
                <a:sym typeface="Lexend"/>
              </a:rPr>
              <a:t>Simple, school-friendly 2D games to be played directly on the site </a:t>
            </a:r>
            <a:endParaRPr>
              <a:latin typeface="Lexend"/>
              <a:ea typeface="Lexend"/>
              <a:cs typeface="Lexend"/>
              <a:sym typeface="Lexend"/>
            </a:endParaRPr>
          </a:p>
          <a:p>
            <a:pPr indent="-323850" lvl="0" marL="457200" rtl="0" algn="l">
              <a:lnSpc>
                <a:spcPct val="115000"/>
              </a:lnSpc>
              <a:spcBef>
                <a:spcPts val="0"/>
              </a:spcBef>
              <a:spcAft>
                <a:spcPts val="0"/>
              </a:spcAft>
              <a:buSzPts val="1500"/>
              <a:buFont typeface="Lexend"/>
              <a:buChar char="•"/>
            </a:pPr>
            <a:r>
              <a:rPr lang="en">
                <a:latin typeface="Lexend"/>
                <a:ea typeface="Lexend"/>
                <a:cs typeface="Lexend"/>
                <a:sym typeface="Lexend"/>
              </a:rPr>
              <a:t>Wide range of game difficulties</a:t>
            </a:r>
            <a:endParaRPr>
              <a:latin typeface="Lexend"/>
              <a:ea typeface="Lexend"/>
              <a:cs typeface="Lexend"/>
              <a:sym typeface="Lexend"/>
            </a:endParaRPr>
          </a:p>
          <a:p>
            <a:pPr indent="-323850" lvl="0" marL="457200" rtl="0" algn="l">
              <a:lnSpc>
                <a:spcPct val="115000"/>
              </a:lnSpc>
              <a:spcBef>
                <a:spcPts val="0"/>
              </a:spcBef>
              <a:spcAft>
                <a:spcPts val="0"/>
              </a:spcAft>
              <a:buSzPts val="1500"/>
              <a:buFont typeface="Lexend"/>
              <a:buChar char="•"/>
            </a:pPr>
            <a:r>
              <a:rPr lang="en">
                <a:latin typeface="Lexend"/>
                <a:ea typeface="Lexend"/>
                <a:cs typeface="Lexend"/>
                <a:sym typeface="Lexend"/>
              </a:rPr>
              <a:t>Instructions for each game </a:t>
            </a:r>
            <a:endParaRPr>
              <a:latin typeface="Lexend"/>
              <a:ea typeface="Lexend"/>
              <a:cs typeface="Lexend"/>
              <a:sym typeface="Lexend"/>
            </a:endParaRPr>
          </a:p>
          <a:p>
            <a:pPr indent="-323850" lvl="0" marL="457200" rtl="0" algn="l">
              <a:lnSpc>
                <a:spcPct val="115000"/>
              </a:lnSpc>
              <a:spcBef>
                <a:spcPts val="0"/>
              </a:spcBef>
              <a:spcAft>
                <a:spcPts val="0"/>
              </a:spcAft>
              <a:buSzPts val="1500"/>
              <a:buFont typeface="Lexend"/>
              <a:buChar char="•"/>
            </a:pPr>
            <a:r>
              <a:rPr lang="en">
                <a:latin typeface="Lexend"/>
                <a:ea typeface="Lexend"/>
                <a:cs typeface="Lexend"/>
                <a:sym typeface="Lexend"/>
              </a:rPr>
              <a:t>Introductory readings for each age group </a:t>
            </a:r>
            <a:endParaRPr>
              <a:latin typeface="Lexend"/>
              <a:ea typeface="Lexend"/>
              <a:cs typeface="Lexend"/>
              <a:sym typeface="Lexend"/>
            </a:endParaRPr>
          </a:p>
          <a:p>
            <a:pPr indent="0" lvl="0" marL="0" rtl="0" algn="l">
              <a:spcBef>
                <a:spcPts val="1400"/>
              </a:spcBef>
              <a:spcAft>
                <a:spcPts val="0"/>
              </a:spcAft>
              <a:buNone/>
            </a:pPr>
            <a:r>
              <a:rPr lang="en" sz="1800">
                <a:latin typeface="Lexend"/>
                <a:ea typeface="Lexend"/>
                <a:cs typeface="Lexend"/>
                <a:sym typeface="Lexend"/>
              </a:rPr>
              <a:t>ReasonED will NOT contain:</a:t>
            </a:r>
            <a:endParaRPr sz="1800">
              <a:latin typeface="Lexend"/>
              <a:ea typeface="Lexend"/>
              <a:cs typeface="Lexend"/>
              <a:sym typeface="Lexend"/>
            </a:endParaRPr>
          </a:p>
          <a:p>
            <a:pPr indent="-323850" lvl="0" marL="457200" rtl="0" algn="l">
              <a:lnSpc>
                <a:spcPct val="115000"/>
              </a:lnSpc>
              <a:spcBef>
                <a:spcPts val="1400"/>
              </a:spcBef>
              <a:spcAft>
                <a:spcPts val="0"/>
              </a:spcAft>
              <a:buSzPts val="1500"/>
              <a:buFont typeface="Lexend"/>
              <a:buChar char="•"/>
            </a:pPr>
            <a:r>
              <a:rPr lang="en">
                <a:latin typeface="Lexend"/>
                <a:ea typeface="Lexend"/>
                <a:cs typeface="Lexend"/>
                <a:sym typeface="Lexend"/>
              </a:rPr>
              <a:t>RAM and CPU-intensive elements</a:t>
            </a:r>
            <a:endParaRPr>
              <a:latin typeface="Lexend"/>
              <a:ea typeface="Lexend"/>
              <a:cs typeface="Lexend"/>
              <a:sym typeface="Lexend"/>
            </a:endParaRPr>
          </a:p>
          <a:p>
            <a:pPr indent="-323850" lvl="0" marL="457200" rtl="0" algn="l">
              <a:lnSpc>
                <a:spcPct val="115000"/>
              </a:lnSpc>
              <a:spcBef>
                <a:spcPts val="0"/>
              </a:spcBef>
              <a:spcAft>
                <a:spcPts val="0"/>
              </a:spcAft>
              <a:buSzPts val="1500"/>
              <a:buFont typeface="Lexend"/>
              <a:buChar char="•"/>
            </a:pPr>
            <a:r>
              <a:rPr lang="en">
                <a:latin typeface="Lexend"/>
                <a:ea typeface="Lexend"/>
                <a:cs typeface="Lexend"/>
                <a:sym typeface="Lexend"/>
              </a:rPr>
              <a:t>Lesson plans (unless provided by educators)</a:t>
            </a:r>
            <a:endParaRPr>
              <a:latin typeface="Lexend"/>
              <a:ea typeface="Lexend"/>
              <a:cs typeface="Lexend"/>
              <a:sym typeface="Lexend"/>
            </a:endParaRPr>
          </a:p>
          <a:p>
            <a:pPr indent="-323850" lvl="0" marL="457200" rtl="0" algn="l">
              <a:lnSpc>
                <a:spcPct val="115000"/>
              </a:lnSpc>
              <a:spcBef>
                <a:spcPts val="0"/>
              </a:spcBef>
              <a:spcAft>
                <a:spcPts val="0"/>
              </a:spcAft>
              <a:buSzPts val="1500"/>
              <a:buFont typeface="Lexend"/>
              <a:buChar char="•"/>
            </a:pPr>
            <a:r>
              <a:rPr lang="en">
                <a:latin typeface="Lexend"/>
                <a:ea typeface="Lexend"/>
                <a:cs typeface="Lexend"/>
                <a:sym typeface="Lexend"/>
              </a:rPr>
              <a:t>In-game references to specific people or political events</a:t>
            </a:r>
            <a:endParaRPr>
              <a:latin typeface="Lexend"/>
              <a:ea typeface="Lexend"/>
              <a:cs typeface="Lexend"/>
              <a:sym typeface="Lexend"/>
            </a:endParaRPr>
          </a:p>
        </p:txBody>
      </p:sp>
      <p:sp>
        <p:nvSpPr>
          <p:cNvPr id="398" name="Google Shape;398;p40"/>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lt1"/>
              </a:solidFill>
              <a:latin typeface="Source Sans Pro"/>
              <a:ea typeface="Source Sans Pro"/>
              <a:cs typeface="Source Sans Pro"/>
              <a:sym typeface="Source Sans Pro"/>
            </a:endParaRPr>
          </a:p>
        </p:txBody>
      </p:sp>
      <p:sp>
        <p:nvSpPr>
          <p:cNvPr id="399" name="Google Shape;399;p40"/>
          <p:cNvSpPr txBox="1"/>
          <p:nvPr>
            <p:ph idx="12" type="sldNum"/>
          </p:nvPr>
        </p:nvSpPr>
        <p:spPr>
          <a:xfrm>
            <a:off x="8550809" y="476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sz="1200">
              <a:latin typeface="Source Sans Pro"/>
              <a:ea typeface="Source Sans Pro"/>
              <a:cs typeface="Source Sans Pro"/>
              <a:sym typeface="Source Sans Pro"/>
            </a:endParaRPr>
          </a:p>
        </p:txBody>
      </p:sp>
      <p:sp>
        <p:nvSpPr>
          <p:cNvPr id="400" name="Google Shape;400;p40"/>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3E3E"/>
        </a:solidFill>
      </p:bgPr>
    </p:bg>
    <p:spTree>
      <p:nvGrpSpPr>
        <p:cNvPr id="404" name="Shape 404"/>
        <p:cNvGrpSpPr/>
        <p:nvPr/>
      </p:nvGrpSpPr>
      <p:grpSpPr>
        <a:xfrm>
          <a:off x="0" y="0"/>
          <a:ext cx="0" cy="0"/>
          <a:chOff x="0" y="0"/>
          <a:chExt cx="0" cy="0"/>
        </a:xfrm>
      </p:grpSpPr>
      <p:sp>
        <p:nvSpPr>
          <p:cNvPr id="405" name="Google Shape;405;p41"/>
          <p:cNvSpPr txBox="1"/>
          <p:nvPr>
            <p:ph type="title"/>
          </p:nvPr>
        </p:nvSpPr>
        <p:spPr>
          <a:xfrm>
            <a:off x="218643" y="571925"/>
            <a:ext cx="2915400" cy="1600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 sz="4400">
                <a:latin typeface="Source Sans Pro"/>
                <a:ea typeface="Source Sans Pro"/>
                <a:cs typeface="Source Sans Pro"/>
                <a:sym typeface="Source Sans Pro"/>
              </a:rPr>
              <a:t>Customers &amp; End Users</a:t>
            </a:r>
            <a:endParaRPr sz="3300"/>
          </a:p>
        </p:txBody>
      </p:sp>
      <p:sp>
        <p:nvSpPr>
          <p:cNvPr id="406" name="Google Shape;406;p41"/>
          <p:cNvSpPr txBox="1"/>
          <p:nvPr>
            <p:ph idx="1" type="body"/>
          </p:nvPr>
        </p:nvSpPr>
        <p:spPr>
          <a:xfrm>
            <a:off x="4572000" y="808775"/>
            <a:ext cx="4058700" cy="38205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lang="en" sz="1900">
                <a:latin typeface="Lexend"/>
                <a:ea typeface="Lexend"/>
                <a:cs typeface="Lexend"/>
                <a:sym typeface="Lexend"/>
              </a:rPr>
              <a:t>Customers:</a:t>
            </a:r>
            <a:endParaRPr>
              <a:latin typeface="Lexend"/>
              <a:ea typeface="Lexend"/>
              <a:cs typeface="Lexend"/>
              <a:sym typeface="Lexend"/>
            </a:endParaRPr>
          </a:p>
          <a:p>
            <a:pPr indent="-349250" lvl="0" marL="457200" rtl="0" algn="l">
              <a:spcBef>
                <a:spcPts val="1400"/>
              </a:spcBef>
              <a:spcAft>
                <a:spcPts val="0"/>
              </a:spcAft>
              <a:buSzPts val="1900"/>
              <a:buFont typeface="Lexend"/>
              <a:buChar char="•"/>
            </a:pPr>
            <a:r>
              <a:rPr lang="en" sz="1900">
                <a:latin typeface="Lexend"/>
                <a:ea typeface="Lexend"/>
                <a:cs typeface="Lexend"/>
                <a:sym typeface="Lexend"/>
              </a:rPr>
              <a:t>K-12 schools </a:t>
            </a:r>
            <a:endParaRPr sz="1900">
              <a:latin typeface="Lexend"/>
              <a:ea typeface="Lexend"/>
              <a:cs typeface="Lexend"/>
              <a:sym typeface="Lexend"/>
            </a:endParaRPr>
          </a:p>
          <a:p>
            <a:pPr indent="-349250" lvl="0" marL="457200" rtl="0" algn="l">
              <a:spcBef>
                <a:spcPts val="0"/>
              </a:spcBef>
              <a:spcAft>
                <a:spcPts val="0"/>
              </a:spcAft>
              <a:buSzPts val="1900"/>
              <a:buFont typeface="Lexend"/>
              <a:buChar char="•"/>
            </a:pPr>
            <a:r>
              <a:rPr lang="en" sz="1900">
                <a:latin typeface="Lexend"/>
                <a:ea typeface="Lexend"/>
                <a:cs typeface="Lexend"/>
                <a:sym typeface="Lexend"/>
              </a:rPr>
              <a:t>Colleges</a:t>
            </a:r>
            <a:endParaRPr sz="1900">
              <a:latin typeface="Lexend"/>
              <a:ea typeface="Lexend"/>
              <a:cs typeface="Lexend"/>
              <a:sym typeface="Lexend"/>
            </a:endParaRPr>
          </a:p>
          <a:p>
            <a:pPr indent="-349250" lvl="0" marL="457200" rtl="0" algn="l">
              <a:spcBef>
                <a:spcPts val="0"/>
              </a:spcBef>
              <a:spcAft>
                <a:spcPts val="0"/>
              </a:spcAft>
              <a:buSzPts val="1900"/>
              <a:buFont typeface="Lexend"/>
              <a:buChar char="•"/>
            </a:pPr>
            <a:r>
              <a:rPr lang="en" sz="1900">
                <a:latin typeface="Lexend"/>
                <a:ea typeface="Lexend"/>
                <a:cs typeface="Lexend"/>
                <a:sym typeface="Lexend"/>
              </a:rPr>
              <a:t>Universities </a:t>
            </a:r>
            <a:endParaRPr sz="1900">
              <a:latin typeface="Lexend"/>
              <a:ea typeface="Lexend"/>
              <a:cs typeface="Lexend"/>
              <a:sym typeface="Lexend"/>
            </a:endParaRPr>
          </a:p>
          <a:p>
            <a:pPr indent="-349250" lvl="0" marL="457200" rtl="0" algn="l">
              <a:spcBef>
                <a:spcPts val="0"/>
              </a:spcBef>
              <a:spcAft>
                <a:spcPts val="0"/>
              </a:spcAft>
              <a:buSzPts val="1900"/>
              <a:buFont typeface="Lexend"/>
              <a:buChar char="•"/>
            </a:pPr>
            <a:r>
              <a:rPr lang="en" sz="1900">
                <a:latin typeface="Lexend"/>
                <a:ea typeface="Lexend"/>
                <a:cs typeface="Lexend"/>
                <a:sym typeface="Lexend"/>
              </a:rPr>
              <a:t>Educational publishers</a:t>
            </a:r>
            <a:endParaRPr>
              <a:latin typeface="Lexend"/>
              <a:ea typeface="Lexend"/>
              <a:cs typeface="Lexend"/>
              <a:sym typeface="Lexend"/>
            </a:endParaRPr>
          </a:p>
          <a:p>
            <a:pPr indent="0" lvl="0" marL="0" rtl="0" algn="l">
              <a:spcBef>
                <a:spcPts val="1400"/>
              </a:spcBef>
              <a:spcAft>
                <a:spcPts val="0"/>
              </a:spcAft>
              <a:buNone/>
            </a:pPr>
            <a:r>
              <a:rPr lang="en" sz="1900">
                <a:latin typeface="Lexend"/>
                <a:ea typeface="Lexend"/>
                <a:cs typeface="Lexend"/>
                <a:sym typeface="Lexend"/>
              </a:rPr>
              <a:t>End Users:</a:t>
            </a:r>
            <a:endParaRPr sz="1900">
              <a:latin typeface="Lexend"/>
              <a:ea typeface="Lexend"/>
              <a:cs typeface="Lexend"/>
              <a:sym typeface="Lexend"/>
            </a:endParaRPr>
          </a:p>
          <a:p>
            <a:pPr indent="-323850" lvl="0" marL="457200" rtl="0" algn="l">
              <a:spcBef>
                <a:spcPts val="1400"/>
              </a:spcBef>
              <a:spcAft>
                <a:spcPts val="0"/>
              </a:spcAft>
              <a:buSzPts val="1500"/>
              <a:buFont typeface="Lexend"/>
              <a:buChar char="●"/>
            </a:pPr>
            <a:r>
              <a:rPr lang="en" sz="1900">
                <a:latin typeface="Lexend"/>
                <a:ea typeface="Lexend"/>
                <a:cs typeface="Lexend"/>
                <a:sym typeface="Lexend"/>
              </a:rPr>
              <a:t>K-12 Students </a:t>
            </a:r>
            <a:r>
              <a:rPr lang="en" sz="1900">
                <a:latin typeface="Lexend"/>
                <a:ea typeface="Lexend"/>
                <a:cs typeface="Lexend"/>
                <a:sym typeface="Lexend"/>
              </a:rPr>
              <a:t>(including homeschoolers)</a:t>
            </a:r>
            <a:endParaRPr sz="1900">
              <a:latin typeface="Lexend"/>
              <a:ea typeface="Lexend"/>
              <a:cs typeface="Lexend"/>
              <a:sym typeface="Lexend"/>
            </a:endParaRPr>
          </a:p>
          <a:p>
            <a:pPr indent="-323850" lvl="0" marL="457200" rtl="0" algn="l">
              <a:spcBef>
                <a:spcPts val="0"/>
              </a:spcBef>
              <a:spcAft>
                <a:spcPts val="0"/>
              </a:spcAft>
              <a:buSzPts val="1500"/>
              <a:buFont typeface="Lexend"/>
              <a:buChar char="●"/>
            </a:pPr>
            <a:r>
              <a:rPr lang="en" sz="1900">
                <a:latin typeface="Lexend"/>
                <a:ea typeface="Lexend"/>
                <a:cs typeface="Lexend"/>
                <a:sym typeface="Lexend"/>
              </a:rPr>
              <a:t>College Students</a:t>
            </a:r>
            <a:endParaRPr sz="1900">
              <a:latin typeface="Lexend"/>
              <a:ea typeface="Lexend"/>
              <a:cs typeface="Lexend"/>
              <a:sym typeface="Lexend"/>
            </a:endParaRPr>
          </a:p>
          <a:p>
            <a:pPr indent="-323850" lvl="0" marL="457200" rtl="0" algn="l">
              <a:spcBef>
                <a:spcPts val="0"/>
              </a:spcBef>
              <a:spcAft>
                <a:spcPts val="0"/>
              </a:spcAft>
              <a:buSzPts val="1500"/>
              <a:buFont typeface="Lexend"/>
              <a:buChar char="●"/>
            </a:pPr>
            <a:r>
              <a:rPr lang="en" sz="1900">
                <a:latin typeface="Lexend"/>
                <a:ea typeface="Lexend"/>
                <a:cs typeface="Lexend"/>
                <a:sym typeface="Lexend"/>
              </a:rPr>
              <a:t>Educators</a:t>
            </a:r>
            <a:endParaRPr sz="1900">
              <a:latin typeface="Lexend"/>
              <a:ea typeface="Lexend"/>
              <a:cs typeface="Lexend"/>
              <a:sym typeface="Lexend"/>
            </a:endParaRPr>
          </a:p>
          <a:p>
            <a:pPr indent="-323850" lvl="0" marL="457200" rtl="0" algn="l">
              <a:spcBef>
                <a:spcPts val="0"/>
              </a:spcBef>
              <a:spcAft>
                <a:spcPts val="0"/>
              </a:spcAft>
              <a:buSzPts val="1500"/>
              <a:buFont typeface="Lexend"/>
              <a:buChar char="●"/>
            </a:pPr>
            <a:r>
              <a:rPr lang="en" sz="1900">
                <a:latin typeface="Lexend"/>
                <a:ea typeface="Lexend"/>
                <a:cs typeface="Lexend"/>
                <a:sym typeface="Lexend"/>
              </a:rPr>
              <a:t>General Public</a:t>
            </a:r>
            <a:endParaRPr>
              <a:latin typeface="Lexend"/>
              <a:ea typeface="Lexend"/>
              <a:cs typeface="Lexend"/>
              <a:sym typeface="Lexend"/>
            </a:endParaRPr>
          </a:p>
        </p:txBody>
      </p:sp>
      <p:sp>
        <p:nvSpPr>
          <p:cNvPr id="407" name="Google Shape;407;p41"/>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lt1"/>
              </a:solidFill>
              <a:latin typeface="Source Sans Pro"/>
              <a:ea typeface="Source Sans Pro"/>
              <a:cs typeface="Source Sans Pro"/>
              <a:sym typeface="Source Sans Pro"/>
            </a:endParaRPr>
          </a:p>
        </p:txBody>
      </p:sp>
      <p:pic>
        <p:nvPicPr>
          <p:cNvPr id="408" name="Google Shape;408;p41"/>
          <p:cNvPicPr preferRelativeResize="0"/>
          <p:nvPr/>
        </p:nvPicPr>
        <p:blipFill>
          <a:blip r:embed="rId3">
            <a:alphaModFix/>
          </a:blip>
          <a:stretch>
            <a:fillRect/>
          </a:stretch>
        </p:blipFill>
        <p:spPr>
          <a:xfrm>
            <a:off x="1755575" y="2987250"/>
            <a:ext cx="1499575" cy="1499575"/>
          </a:xfrm>
          <a:prstGeom prst="rect">
            <a:avLst/>
          </a:prstGeom>
          <a:noFill/>
          <a:ln>
            <a:noFill/>
          </a:ln>
        </p:spPr>
      </p:pic>
      <p:sp>
        <p:nvSpPr>
          <p:cNvPr id="409" name="Google Shape;409;p41"/>
          <p:cNvSpPr txBox="1"/>
          <p:nvPr>
            <p:ph idx="12" type="sldNum"/>
          </p:nvPr>
        </p:nvSpPr>
        <p:spPr>
          <a:xfrm>
            <a:off x="8556784"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sz="1100">
              <a:latin typeface="Source Sans Pro"/>
              <a:ea typeface="Source Sans Pro"/>
              <a:cs typeface="Source Sans Pro"/>
              <a:sym typeface="Source Sans Pro"/>
            </a:endParaRPr>
          </a:p>
        </p:txBody>
      </p:sp>
      <p:sp>
        <p:nvSpPr>
          <p:cNvPr id="410" name="Google Shape;410;p41"/>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15" name="Shape 415"/>
        <p:cNvGrpSpPr/>
        <p:nvPr/>
      </p:nvGrpSpPr>
      <p:grpSpPr>
        <a:xfrm>
          <a:off x="0" y="0"/>
          <a:ext cx="0" cy="0"/>
          <a:chOff x="0" y="0"/>
          <a:chExt cx="0" cy="0"/>
        </a:xfrm>
      </p:grpSpPr>
      <p:sp>
        <p:nvSpPr>
          <p:cNvPr id="416" name="Google Shape;416;p42"/>
          <p:cNvSpPr txBox="1"/>
          <p:nvPr/>
        </p:nvSpPr>
        <p:spPr>
          <a:xfrm>
            <a:off x="290624" y="206975"/>
            <a:ext cx="6664500" cy="800100"/>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chemeClr val="dk1"/>
              </a:buClr>
              <a:buSzPts val="7500"/>
              <a:buFont typeface="Aharoni"/>
              <a:buNone/>
            </a:pPr>
            <a:r>
              <a:rPr b="1" lang="en" sz="5000">
                <a:solidFill>
                  <a:schemeClr val="accent1"/>
                </a:solidFill>
                <a:latin typeface="Source Sans Pro"/>
                <a:ea typeface="Source Sans Pro"/>
                <a:cs typeface="Source Sans Pro"/>
                <a:sym typeface="Source Sans Pro"/>
              </a:rPr>
              <a:t>Solution Process Flow</a:t>
            </a:r>
            <a:endParaRPr sz="5000">
              <a:solidFill>
                <a:schemeClr val="accent1"/>
              </a:solidFill>
              <a:latin typeface="Source Sans Pro"/>
              <a:ea typeface="Source Sans Pro"/>
              <a:cs typeface="Source Sans Pro"/>
              <a:sym typeface="Source Sans Pro"/>
            </a:endParaRPr>
          </a:p>
        </p:txBody>
      </p:sp>
      <p:sp>
        <p:nvSpPr>
          <p:cNvPr id="417" name="Google Shape;417;p42"/>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ReasonED.io | Design</a:t>
            </a:r>
            <a:endParaRPr sz="1100">
              <a:solidFill>
                <a:schemeClr val="accent1"/>
              </a:solidFill>
              <a:latin typeface="Source Sans Pro"/>
              <a:ea typeface="Source Sans Pro"/>
              <a:cs typeface="Source Sans Pro"/>
              <a:sym typeface="Source Sans Pro"/>
            </a:endParaRPr>
          </a:p>
        </p:txBody>
      </p:sp>
      <p:sp>
        <p:nvSpPr>
          <p:cNvPr id="418" name="Google Shape;418;p42"/>
          <p:cNvSpPr/>
          <p:nvPr/>
        </p:nvSpPr>
        <p:spPr>
          <a:xfrm>
            <a:off x="306900" y="1169325"/>
            <a:ext cx="1012800" cy="687900"/>
          </a:xfrm>
          <a:prstGeom prst="rect">
            <a:avLst/>
          </a:prstGeom>
          <a:solidFill>
            <a:schemeClr val="dk1"/>
          </a:solidFill>
          <a:ln cap="flat" cmpd="sng" w="38100">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800">
                <a:solidFill>
                  <a:schemeClr val="lt1"/>
                </a:solidFill>
                <a:latin typeface="Lexend SemiBold"/>
                <a:ea typeface="Lexend SemiBold"/>
                <a:cs typeface="Lexend SemiBold"/>
                <a:sym typeface="Lexend SemiBold"/>
              </a:rPr>
              <a:t>K-12 educator in need of resources to better teach about logical fallacies</a:t>
            </a:r>
            <a:endParaRPr sz="800">
              <a:solidFill>
                <a:schemeClr val="lt1"/>
              </a:solidFill>
              <a:latin typeface="Lexend SemiBold"/>
              <a:ea typeface="Lexend SemiBold"/>
              <a:cs typeface="Lexend SemiBold"/>
              <a:sym typeface="Lexend SemiBold"/>
            </a:endParaRPr>
          </a:p>
        </p:txBody>
      </p:sp>
      <p:sp>
        <p:nvSpPr>
          <p:cNvPr id="419" name="Google Shape;419;p42"/>
          <p:cNvSpPr/>
          <p:nvPr/>
        </p:nvSpPr>
        <p:spPr>
          <a:xfrm>
            <a:off x="375575" y="4291175"/>
            <a:ext cx="210600" cy="141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420" name="Google Shape;420;p42"/>
          <p:cNvSpPr/>
          <p:nvPr/>
        </p:nvSpPr>
        <p:spPr>
          <a:xfrm>
            <a:off x="3033535" y="1378531"/>
            <a:ext cx="420300" cy="1782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Yes</a:t>
            </a:r>
            <a:endParaRPr sz="700">
              <a:solidFill>
                <a:schemeClr val="lt1"/>
              </a:solidFill>
              <a:latin typeface="Lexend SemiBold"/>
              <a:ea typeface="Lexend SemiBold"/>
              <a:cs typeface="Lexend SemiBold"/>
              <a:sym typeface="Lexend SemiBold"/>
            </a:endParaRPr>
          </a:p>
        </p:txBody>
      </p:sp>
      <p:sp>
        <p:nvSpPr>
          <p:cNvPr id="421" name="Google Shape;421;p42"/>
          <p:cNvSpPr/>
          <p:nvPr/>
        </p:nvSpPr>
        <p:spPr>
          <a:xfrm>
            <a:off x="1391050" y="1412625"/>
            <a:ext cx="474300" cy="1314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Lexend SemiBold"/>
              <a:ea typeface="Lexend SemiBold"/>
              <a:cs typeface="Lexend SemiBold"/>
              <a:sym typeface="Lexend SemiBold"/>
            </a:endParaRPr>
          </a:p>
        </p:txBody>
      </p:sp>
      <p:sp>
        <p:nvSpPr>
          <p:cNvPr id="422" name="Google Shape;422;p42"/>
          <p:cNvSpPr/>
          <p:nvPr/>
        </p:nvSpPr>
        <p:spPr>
          <a:xfrm>
            <a:off x="1936690" y="969988"/>
            <a:ext cx="1040700" cy="995400"/>
          </a:xfrm>
          <a:prstGeom prst="diamond">
            <a:avLst/>
          </a:prstGeom>
          <a:solidFill>
            <a:schemeClr val="accent1"/>
          </a:solidFill>
          <a:ln cap="flat" cmpd="sng" w="9525">
            <a:solidFill>
              <a:schemeClr val="accent1"/>
            </a:solidFill>
            <a:prstDash val="solid"/>
            <a:round/>
            <a:headEnd len="sm" w="sm" type="none"/>
            <a:tailEnd len="sm" w="sm" type="none"/>
          </a:ln>
        </p:spPr>
        <p:txBody>
          <a:bodyPr anchorCtr="0" anchor="t" bIns="0" lIns="28575" spcFirstLastPara="1" rIns="0" wrap="square" tIns="91425">
            <a:noAutofit/>
          </a:bodyPr>
          <a:lstStyle/>
          <a:p>
            <a:pPr indent="0" lvl="0" marL="0" marR="0" rtl="0" algn="ctr">
              <a:spcBef>
                <a:spcPts val="0"/>
              </a:spcBef>
              <a:spcAft>
                <a:spcPts val="0"/>
              </a:spcAft>
              <a:buNone/>
            </a:pPr>
            <a:r>
              <a:rPr lang="en" sz="700">
                <a:solidFill>
                  <a:schemeClr val="lt1"/>
                </a:solidFill>
                <a:latin typeface="Lexend SemiBold"/>
                <a:ea typeface="Lexend SemiBold"/>
                <a:cs typeface="Lexend SemiBold"/>
                <a:sym typeface="Lexend SemiBold"/>
              </a:rPr>
              <a:t>Does existing curriculum provide resources?</a:t>
            </a:r>
            <a:endParaRPr sz="700">
              <a:solidFill>
                <a:schemeClr val="lt1"/>
              </a:solidFill>
              <a:latin typeface="Lexend SemiBold"/>
              <a:ea typeface="Lexend SemiBold"/>
              <a:cs typeface="Lexend SemiBold"/>
              <a:sym typeface="Lexend SemiBold"/>
            </a:endParaRPr>
          </a:p>
        </p:txBody>
      </p:sp>
      <p:sp>
        <p:nvSpPr>
          <p:cNvPr id="423" name="Google Shape;423;p42"/>
          <p:cNvSpPr/>
          <p:nvPr/>
        </p:nvSpPr>
        <p:spPr>
          <a:xfrm>
            <a:off x="3509820" y="969988"/>
            <a:ext cx="1040700" cy="995400"/>
          </a:xfrm>
          <a:prstGeom prst="diamond">
            <a:avLst/>
          </a:pr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Are resources reusable over the course of year? </a:t>
            </a:r>
            <a:endParaRPr sz="700">
              <a:solidFill>
                <a:schemeClr val="lt1"/>
              </a:solidFill>
              <a:latin typeface="Lexend SemiBold"/>
              <a:ea typeface="Lexend SemiBold"/>
              <a:cs typeface="Lexend SemiBold"/>
              <a:sym typeface="Lexend SemiBold"/>
            </a:endParaRPr>
          </a:p>
          <a:p>
            <a:pPr indent="0" lvl="0" marL="0" marR="0" rtl="0" algn="ctr">
              <a:spcBef>
                <a:spcPts val="0"/>
              </a:spcBef>
              <a:spcAft>
                <a:spcPts val="0"/>
              </a:spcAft>
              <a:buNone/>
            </a:pPr>
            <a:r>
              <a:t/>
            </a:r>
            <a:endParaRPr sz="700">
              <a:solidFill>
                <a:schemeClr val="lt1"/>
              </a:solidFill>
              <a:latin typeface="Lexend SemiBold"/>
              <a:ea typeface="Lexend SemiBold"/>
              <a:cs typeface="Lexend SemiBold"/>
              <a:sym typeface="Lexend SemiBold"/>
            </a:endParaRPr>
          </a:p>
        </p:txBody>
      </p:sp>
      <p:sp>
        <p:nvSpPr>
          <p:cNvPr id="424" name="Google Shape;424;p42"/>
          <p:cNvSpPr/>
          <p:nvPr/>
        </p:nvSpPr>
        <p:spPr>
          <a:xfrm>
            <a:off x="4606665" y="1378531"/>
            <a:ext cx="420300" cy="1782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Yes</a:t>
            </a:r>
            <a:endParaRPr sz="700">
              <a:solidFill>
                <a:schemeClr val="lt1"/>
              </a:solidFill>
              <a:latin typeface="Lexend SemiBold"/>
              <a:ea typeface="Lexend SemiBold"/>
              <a:cs typeface="Lexend SemiBold"/>
              <a:sym typeface="Lexend SemiBold"/>
            </a:endParaRPr>
          </a:p>
        </p:txBody>
      </p:sp>
      <p:sp>
        <p:nvSpPr>
          <p:cNvPr id="425" name="Google Shape;425;p42"/>
          <p:cNvSpPr/>
          <p:nvPr/>
        </p:nvSpPr>
        <p:spPr>
          <a:xfrm rot="5400000">
            <a:off x="3703475" y="2263559"/>
            <a:ext cx="653400" cy="178500"/>
          </a:xfrm>
          <a:prstGeom prst="rightArrow">
            <a:avLst>
              <a:gd fmla="val 50000" name="adj1"/>
              <a:gd fmla="val 50000" name="adj2"/>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No</a:t>
            </a:r>
            <a:endParaRPr sz="700">
              <a:solidFill>
                <a:schemeClr val="lt1"/>
              </a:solidFill>
              <a:latin typeface="Lexend SemiBold"/>
              <a:ea typeface="Lexend SemiBold"/>
              <a:cs typeface="Lexend SemiBold"/>
              <a:sym typeface="Lexend SemiBold"/>
            </a:endParaRPr>
          </a:p>
        </p:txBody>
      </p:sp>
      <p:sp>
        <p:nvSpPr>
          <p:cNvPr id="426" name="Google Shape;426;p42"/>
          <p:cNvSpPr/>
          <p:nvPr/>
        </p:nvSpPr>
        <p:spPr>
          <a:xfrm rot="7674507">
            <a:off x="2877561" y="3606423"/>
            <a:ext cx="811033" cy="188366"/>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solidFill>
                <a:schemeClr val="lt1"/>
              </a:solidFill>
              <a:latin typeface="Lexend SemiBold"/>
              <a:ea typeface="Lexend SemiBold"/>
              <a:cs typeface="Lexend SemiBold"/>
              <a:sym typeface="Lexend SemiBold"/>
            </a:endParaRPr>
          </a:p>
        </p:txBody>
      </p:sp>
      <p:sp>
        <p:nvSpPr>
          <p:cNvPr id="427" name="Google Shape;427;p42"/>
          <p:cNvSpPr/>
          <p:nvPr/>
        </p:nvSpPr>
        <p:spPr>
          <a:xfrm>
            <a:off x="5082949" y="969988"/>
            <a:ext cx="1040700" cy="995400"/>
          </a:xfrm>
          <a:prstGeom prst="diamond">
            <a:avLst/>
          </a:pr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Are there similar resources to support each grade level?</a:t>
            </a:r>
            <a:endParaRPr sz="700">
              <a:solidFill>
                <a:schemeClr val="lt1"/>
              </a:solidFill>
              <a:latin typeface="Lexend SemiBold"/>
              <a:ea typeface="Lexend SemiBold"/>
              <a:cs typeface="Lexend SemiBold"/>
              <a:sym typeface="Lexend SemiBold"/>
            </a:endParaRPr>
          </a:p>
          <a:p>
            <a:pPr indent="0" lvl="0" marL="0" marR="0" rtl="0" algn="ctr">
              <a:spcBef>
                <a:spcPts val="0"/>
              </a:spcBef>
              <a:spcAft>
                <a:spcPts val="0"/>
              </a:spcAft>
              <a:buNone/>
            </a:pPr>
            <a:r>
              <a:t/>
            </a:r>
            <a:endParaRPr sz="700">
              <a:solidFill>
                <a:schemeClr val="lt1"/>
              </a:solidFill>
              <a:latin typeface="Lexend SemiBold"/>
              <a:ea typeface="Lexend SemiBold"/>
              <a:cs typeface="Lexend SemiBold"/>
              <a:sym typeface="Lexend SemiBold"/>
            </a:endParaRPr>
          </a:p>
        </p:txBody>
      </p:sp>
      <p:sp>
        <p:nvSpPr>
          <p:cNvPr id="428" name="Google Shape;428;p42"/>
          <p:cNvSpPr/>
          <p:nvPr/>
        </p:nvSpPr>
        <p:spPr>
          <a:xfrm rot="5398124">
            <a:off x="5328506" y="2191469"/>
            <a:ext cx="549600" cy="1782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Yes</a:t>
            </a:r>
            <a:endParaRPr sz="700">
              <a:solidFill>
                <a:schemeClr val="lt1"/>
              </a:solidFill>
              <a:latin typeface="Lexend SemiBold"/>
              <a:ea typeface="Lexend SemiBold"/>
              <a:cs typeface="Lexend SemiBold"/>
              <a:sym typeface="Lexend SemiBold"/>
            </a:endParaRPr>
          </a:p>
        </p:txBody>
      </p:sp>
      <p:sp>
        <p:nvSpPr>
          <p:cNvPr id="429" name="Google Shape;429;p42"/>
          <p:cNvSpPr/>
          <p:nvPr/>
        </p:nvSpPr>
        <p:spPr>
          <a:xfrm>
            <a:off x="375575" y="4481625"/>
            <a:ext cx="210600" cy="141300"/>
          </a:xfrm>
          <a:prstGeom prst="rect">
            <a:avLst/>
          </a:prstGeom>
          <a:solidFill>
            <a:srgbClr val="F5C841"/>
          </a:solidFill>
          <a:ln cap="flat" cmpd="sng" w="9525">
            <a:solidFill>
              <a:srgbClr val="F5C8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430" name="Google Shape;430;p42"/>
          <p:cNvSpPr txBox="1"/>
          <p:nvPr/>
        </p:nvSpPr>
        <p:spPr>
          <a:xfrm>
            <a:off x="521950" y="4215575"/>
            <a:ext cx="869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999999"/>
                </a:solidFill>
                <a:latin typeface="Lexend Medium"/>
                <a:ea typeface="Lexend Medium"/>
                <a:cs typeface="Lexend Medium"/>
                <a:sym typeface="Lexend Medium"/>
              </a:rPr>
              <a:t>= Initial State</a:t>
            </a:r>
            <a:endParaRPr sz="700">
              <a:solidFill>
                <a:srgbClr val="999999"/>
              </a:solidFill>
              <a:latin typeface="Lexend Medium"/>
              <a:ea typeface="Lexend Medium"/>
              <a:cs typeface="Lexend Medium"/>
              <a:sym typeface="Lexend Medium"/>
            </a:endParaRPr>
          </a:p>
        </p:txBody>
      </p:sp>
      <p:sp>
        <p:nvSpPr>
          <p:cNvPr id="431" name="Google Shape;431;p42"/>
          <p:cNvSpPr txBox="1"/>
          <p:nvPr/>
        </p:nvSpPr>
        <p:spPr>
          <a:xfrm>
            <a:off x="521950" y="4409750"/>
            <a:ext cx="869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999999"/>
                </a:solidFill>
                <a:latin typeface="Lexend Medium"/>
                <a:ea typeface="Lexend Medium"/>
                <a:cs typeface="Lexend Medium"/>
                <a:sym typeface="Lexend Medium"/>
              </a:rPr>
              <a:t>= Final State</a:t>
            </a:r>
            <a:endParaRPr sz="700">
              <a:solidFill>
                <a:srgbClr val="999999"/>
              </a:solidFill>
              <a:latin typeface="Lexend Medium"/>
              <a:ea typeface="Lexend Medium"/>
              <a:cs typeface="Lexend Medium"/>
              <a:sym typeface="Lexend Medium"/>
            </a:endParaRPr>
          </a:p>
        </p:txBody>
      </p:sp>
      <p:sp>
        <p:nvSpPr>
          <p:cNvPr id="432" name="Google Shape;432;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a:solidFill>
                <a:schemeClr val="lt1"/>
              </a:solidFill>
            </a:endParaRPr>
          </a:p>
        </p:txBody>
      </p:sp>
      <p:sp>
        <p:nvSpPr>
          <p:cNvPr id="433" name="Google Shape;433;p42"/>
          <p:cNvSpPr txBox="1"/>
          <p:nvPr/>
        </p:nvSpPr>
        <p:spPr>
          <a:xfrm>
            <a:off x="0" y="476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sp>
        <p:nvSpPr>
          <p:cNvPr id="434" name="Google Shape;434;p42"/>
          <p:cNvSpPr/>
          <p:nvPr/>
        </p:nvSpPr>
        <p:spPr>
          <a:xfrm rot="-2704766">
            <a:off x="4331648" y="2169129"/>
            <a:ext cx="1224003" cy="178191"/>
          </a:xfrm>
          <a:prstGeom prst="leftArrow">
            <a:avLst>
              <a:gd fmla="val 50000" name="adj1"/>
              <a:gd fmla="val 50000" name="adj2"/>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chemeClr val="lt1"/>
                </a:solidFill>
                <a:latin typeface="Lexend SemiBold"/>
                <a:ea typeface="Lexend SemiBold"/>
                <a:cs typeface="Lexend SemiBold"/>
                <a:sym typeface="Lexend SemiBold"/>
              </a:rPr>
              <a:t>No</a:t>
            </a:r>
            <a:endParaRPr sz="700">
              <a:solidFill>
                <a:schemeClr val="lt1"/>
              </a:solidFill>
              <a:latin typeface="Lexend SemiBold"/>
              <a:ea typeface="Lexend SemiBold"/>
              <a:cs typeface="Lexend SemiBold"/>
              <a:sym typeface="Lexend SemiBold"/>
            </a:endParaRPr>
          </a:p>
        </p:txBody>
      </p:sp>
      <p:sp>
        <p:nvSpPr>
          <p:cNvPr id="435" name="Google Shape;435;p42"/>
          <p:cNvSpPr/>
          <p:nvPr/>
        </p:nvSpPr>
        <p:spPr>
          <a:xfrm>
            <a:off x="5128691" y="2587012"/>
            <a:ext cx="949200" cy="877500"/>
          </a:xfrm>
          <a:prstGeom prst="diamond">
            <a:avLst/>
          </a:pr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Are they </a:t>
            </a:r>
            <a:endParaRPr sz="700">
              <a:solidFill>
                <a:schemeClr val="lt1"/>
              </a:solidFill>
              <a:latin typeface="Lexend SemiBold"/>
              <a:ea typeface="Lexend SemiBold"/>
              <a:cs typeface="Lexend SemiBold"/>
              <a:sym typeface="Lexend SemiBold"/>
            </a:endParaRPr>
          </a:p>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readily accessible? </a:t>
            </a:r>
            <a:endParaRPr sz="700">
              <a:solidFill>
                <a:schemeClr val="lt1"/>
              </a:solidFill>
              <a:latin typeface="Lexend SemiBold"/>
              <a:ea typeface="Lexend SemiBold"/>
              <a:cs typeface="Lexend SemiBold"/>
              <a:sym typeface="Lexend SemiBold"/>
            </a:endParaRPr>
          </a:p>
          <a:p>
            <a:pPr indent="0" lvl="0" marL="0" marR="0" rtl="0" algn="ctr">
              <a:spcBef>
                <a:spcPts val="0"/>
              </a:spcBef>
              <a:spcAft>
                <a:spcPts val="0"/>
              </a:spcAft>
              <a:buNone/>
            </a:pPr>
            <a:r>
              <a:t/>
            </a:r>
            <a:endParaRPr sz="700">
              <a:solidFill>
                <a:schemeClr val="lt1"/>
              </a:solidFill>
              <a:latin typeface="Lexend SemiBold"/>
              <a:ea typeface="Lexend SemiBold"/>
              <a:cs typeface="Lexend SemiBold"/>
              <a:sym typeface="Lexend SemiBold"/>
            </a:endParaRPr>
          </a:p>
        </p:txBody>
      </p:sp>
      <p:sp>
        <p:nvSpPr>
          <p:cNvPr id="436" name="Google Shape;436;p42"/>
          <p:cNvSpPr/>
          <p:nvPr/>
        </p:nvSpPr>
        <p:spPr>
          <a:xfrm>
            <a:off x="4903000" y="4040449"/>
            <a:ext cx="1012800" cy="661800"/>
          </a:xfrm>
          <a:prstGeom prst="rect">
            <a:avLst/>
          </a:prstGeom>
          <a:solidFill>
            <a:srgbClr val="F5C841"/>
          </a:solidFill>
          <a:ln cap="flat" cmpd="sng" w="38100">
            <a:solidFill>
              <a:srgbClr val="F5C84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800">
                <a:solidFill>
                  <a:schemeClr val="lt1"/>
                </a:solidFill>
                <a:latin typeface="Lexend SemiBold"/>
                <a:ea typeface="Lexend SemiBold"/>
                <a:cs typeface="Lexend SemiBold"/>
                <a:sym typeface="Lexend SemiBold"/>
              </a:rPr>
              <a:t>Students can effectively apply fallacy identification skills</a:t>
            </a:r>
            <a:endParaRPr sz="800">
              <a:solidFill>
                <a:schemeClr val="lt1"/>
              </a:solidFill>
              <a:latin typeface="Lexend SemiBold"/>
              <a:ea typeface="Lexend SemiBold"/>
              <a:cs typeface="Lexend SemiBold"/>
              <a:sym typeface="Lexend SemiBold"/>
            </a:endParaRPr>
          </a:p>
        </p:txBody>
      </p:sp>
      <p:sp>
        <p:nvSpPr>
          <p:cNvPr id="437" name="Google Shape;437;p42"/>
          <p:cNvSpPr/>
          <p:nvPr/>
        </p:nvSpPr>
        <p:spPr>
          <a:xfrm rot="5400000">
            <a:off x="5374700" y="3663363"/>
            <a:ext cx="457200" cy="1782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Yes</a:t>
            </a:r>
            <a:endParaRPr sz="700">
              <a:solidFill>
                <a:schemeClr val="lt1"/>
              </a:solidFill>
              <a:latin typeface="Lexend SemiBold"/>
              <a:ea typeface="Lexend SemiBold"/>
              <a:cs typeface="Lexend SemiBold"/>
              <a:sym typeface="Lexend SemiBold"/>
            </a:endParaRPr>
          </a:p>
        </p:txBody>
      </p:sp>
      <p:sp>
        <p:nvSpPr>
          <p:cNvPr id="438" name="Google Shape;438;p42"/>
          <p:cNvSpPr/>
          <p:nvPr/>
        </p:nvSpPr>
        <p:spPr>
          <a:xfrm>
            <a:off x="3581082" y="2740211"/>
            <a:ext cx="898200" cy="5730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Teacher Finds ReasonED</a:t>
            </a:r>
            <a:endParaRPr sz="700">
              <a:solidFill>
                <a:schemeClr val="lt1"/>
              </a:solidFill>
              <a:latin typeface="Lexend SemiBold"/>
              <a:ea typeface="Lexend SemiBold"/>
              <a:cs typeface="Lexend SemiBold"/>
              <a:sym typeface="Lexend SemiBold"/>
            </a:endParaRPr>
          </a:p>
        </p:txBody>
      </p:sp>
      <p:sp>
        <p:nvSpPr>
          <p:cNvPr id="439" name="Google Shape;439;p42"/>
          <p:cNvSpPr/>
          <p:nvPr/>
        </p:nvSpPr>
        <p:spPr>
          <a:xfrm>
            <a:off x="3563375" y="4088013"/>
            <a:ext cx="933600" cy="5931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Students play games to practice identifying each fallacy </a:t>
            </a:r>
            <a:endParaRPr sz="700">
              <a:solidFill>
                <a:schemeClr val="lt1"/>
              </a:solidFill>
              <a:latin typeface="Lexend SemiBold"/>
              <a:ea typeface="Lexend SemiBold"/>
              <a:cs typeface="Lexend SemiBold"/>
              <a:sym typeface="Lexend SemiBold"/>
            </a:endParaRPr>
          </a:p>
        </p:txBody>
      </p:sp>
      <p:sp>
        <p:nvSpPr>
          <p:cNvPr id="440" name="Google Shape;440;p42"/>
          <p:cNvSpPr/>
          <p:nvPr/>
        </p:nvSpPr>
        <p:spPr>
          <a:xfrm rot="2700000">
            <a:off x="2484910" y="2171500"/>
            <a:ext cx="1242245" cy="188798"/>
          </a:xfrm>
          <a:prstGeom prst="rightArrow">
            <a:avLst>
              <a:gd fmla="val 50000" name="adj1"/>
              <a:gd fmla="val 50000" name="adj2"/>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chemeClr val="lt1"/>
                </a:solidFill>
                <a:latin typeface="Lexend SemiBold"/>
                <a:ea typeface="Lexend SemiBold"/>
                <a:cs typeface="Lexend SemiBold"/>
                <a:sym typeface="Lexend SemiBold"/>
              </a:rPr>
              <a:t>No</a:t>
            </a:r>
            <a:endParaRPr sz="700">
              <a:solidFill>
                <a:schemeClr val="lt1"/>
              </a:solidFill>
              <a:latin typeface="Lexend SemiBold"/>
              <a:ea typeface="Lexend SemiBold"/>
              <a:cs typeface="Lexend SemiBold"/>
              <a:sym typeface="Lexend SemiBold"/>
            </a:endParaRPr>
          </a:p>
        </p:txBody>
      </p:sp>
      <p:sp>
        <p:nvSpPr>
          <p:cNvPr id="441" name="Google Shape;441;p42"/>
          <p:cNvSpPr/>
          <p:nvPr/>
        </p:nvSpPr>
        <p:spPr>
          <a:xfrm>
            <a:off x="4550525" y="4256675"/>
            <a:ext cx="309900" cy="1890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solidFill>
                <a:schemeClr val="lt1"/>
              </a:solidFill>
              <a:latin typeface="Lexend SemiBold"/>
              <a:ea typeface="Lexend SemiBold"/>
              <a:cs typeface="Lexend SemiBold"/>
              <a:sym typeface="Lexend SemiBold"/>
            </a:endParaRPr>
          </a:p>
        </p:txBody>
      </p:sp>
      <p:sp>
        <p:nvSpPr>
          <p:cNvPr id="442" name="Google Shape;442;p42"/>
          <p:cNvSpPr/>
          <p:nvPr/>
        </p:nvSpPr>
        <p:spPr>
          <a:xfrm>
            <a:off x="4520038" y="2937600"/>
            <a:ext cx="567900" cy="178200"/>
          </a:xfrm>
          <a:prstGeom prst="leftArrow">
            <a:avLst>
              <a:gd fmla="val 50000" name="adj1"/>
              <a:gd fmla="val 50000" name="adj2"/>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chemeClr val="lt1"/>
                </a:solidFill>
                <a:latin typeface="Lexend SemiBold"/>
                <a:ea typeface="Lexend SemiBold"/>
                <a:cs typeface="Lexend SemiBold"/>
                <a:sym typeface="Lexend SemiBold"/>
              </a:rPr>
              <a:t>No</a:t>
            </a:r>
            <a:endParaRPr sz="700">
              <a:solidFill>
                <a:schemeClr val="lt1"/>
              </a:solidFill>
              <a:latin typeface="Lexend SemiBold"/>
              <a:ea typeface="Lexend SemiBold"/>
              <a:cs typeface="Lexend SemiBold"/>
              <a:sym typeface="Lexend SemiBold"/>
            </a:endParaRPr>
          </a:p>
        </p:txBody>
      </p:sp>
      <p:sp>
        <p:nvSpPr>
          <p:cNvPr id="443" name="Google Shape;443;p42"/>
          <p:cNvSpPr/>
          <p:nvPr/>
        </p:nvSpPr>
        <p:spPr>
          <a:xfrm>
            <a:off x="2043788" y="4088013"/>
            <a:ext cx="933600" cy="5931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Students complete readings to learn about types of fallacies</a:t>
            </a:r>
            <a:endParaRPr sz="700">
              <a:solidFill>
                <a:schemeClr val="lt1"/>
              </a:solidFill>
              <a:latin typeface="Lexend SemiBold"/>
              <a:ea typeface="Lexend SemiBold"/>
              <a:cs typeface="Lexend SemiBold"/>
              <a:sym typeface="Lexend SemiBold"/>
            </a:endParaRPr>
          </a:p>
        </p:txBody>
      </p:sp>
      <p:sp>
        <p:nvSpPr>
          <p:cNvPr id="444" name="Google Shape;444;p42"/>
          <p:cNvSpPr/>
          <p:nvPr/>
        </p:nvSpPr>
        <p:spPr>
          <a:xfrm>
            <a:off x="3072925" y="4256675"/>
            <a:ext cx="420300" cy="1890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solidFill>
                <a:schemeClr val="lt1"/>
              </a:solidFill>
              <a:latin typeface="Lexend SemiBold"/>
              <a:ea typeface="Lexend SemiBold"/>
              <a:cs typeface="Lexend SemiBold"/>
              <a:sym typeface="Lexend SemiBo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8" name="Shape 448"/>
        <p:cNvGrpSpPr/>
        <p:nvPr/>
      </p:nvGrpSpPr>
      <p:grpSpPr>
        <a:xfrm>
          <a:off x="0" y="0"/>
          <a:ext cx="0" cy="0"/>
          <a:chOff x="0" y="0"/>
          <a:chExt cx="0" cy="0"/>
        </a:xfrm>
      </p:grpSpPr>
      <p:sp>
        <p:nvSpPr>
          <p:cNvPr id="449" name="Google Shape;449;p43"/>
          <p:cNvSpPr/>
          <p:nvPr/>
        </p:nvSpPr>
        <p:spPr>
          <a:xfrm>
            <a:off x="132950" y="865350"/>
            <a:ext cx="1396800" cy="3818700"/>
          </a:xfrm>
          <a:prstGeom prst="rect">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450" name="Google Shape;450;p43"/>
          <p:cNvSpPr txBox="1"/>
          <p:nvPr>
            <p:ph type="title"/>
          </p:nvPr>
        </p:nvSpPr>
        <p:spPr>
          <a:xfrm>
            <a:off x="1676356" y="122250"/>
            <a:ext cx="6573900" cy="743100"/>
          </a:xfrm>
          <a:prstGeom prst="rect">
            <a:avLst/>
          </a:prstGeom>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accent1"/>
              </a:buClr>
              <a:buSzPts val="5000"/>
              <a:buFont typeface="Aharoni"/>
              <a:buNone/>
            </a:pPr>
            <a:r>
              <a:rPr lang="en" sz="5000">
                <a:latin typeface="Source Sans Pro"/>
                <a:ea typeface="Source Sans Pro"/>
                <a:cs typeface="Source Sans Pro"/>
                <a:sym typeface="Source Sans Pro"/>
              </a:rPr>
              <a:t>Competition Matrix</a:t>
            </a:r>
            <a:endParaRPr/>
          </a:p>
        </p:txBody>
      </p:sp>
      <p:sp>
        <p:nvSpPr>
          <p:cNvPr id="451" name="Google Shape;451;p43"/>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ReasonED.io | Design</a:t>
            </a:r>
            <a:endParaRPr sz="1100">
              <a:solidFill>
                <a:schemeClr val="accent1"/>
              </a:solidFill>
              <a:latin typeface="Source Sans Pro"/>
              <a:ea typeface="Source Sans Pro"/>
              <a:cs typeface="Source Sans Pro"/>
              <a:sym typeface="Source Sans Pro"/>
            </a:endParaRPr>
          </a:p>
        </p:txBody>
      </p:sp>
      <p:sp>
        <p:nvSpPr>
          <p:cNvPr id="452" name="Google Shape;452;p43"/>
          <p:cNvSpPr txBox="1"/>
          <p:nvPr>
            <p:ph idx="12" type="sldNum"/>
          </p:nvPr>
        </p:nvSpPr>
        <p:spPr>
          <a:xfrm>
            <a:off x="8570084" y="476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Source Sans Pro"/>
                <a:ea typeface="Source Sans Pro"/>
                <a:cs typeface="Source Sans Pro"/>
                <a:sym typeface="Source Sans Pro"/>
              </a:rPr>
              <a:t>‹#›</a:t>
            </a:fld>
            <a:endParaRPr b="1" sz="1100">
              <a:solidFill>
                <a:schemeClr val="accent1"/>
              </a:solidFill>
              <a:latin typeface="Source Sans Pro"/>
              <a:ea typeface="Source Sans Pro"/>
              <a:cs typeface="Source Sans Pro"/>
              <a:sym typeface="Source Sans Pro"/>
            </a:endParaRPr>
          </a:p>
        </p:txBody>
      </p:sp>
      <p:sp>
        <p:nvSpPr>
          <p:cNvPr id="453" name="Google Shape;453;p43"/>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graphicFrame>
        <p:nvGraphicFramePr>
          <p:cNvPr id="454" name="Google Shape;454;p43"/>
          <p:cNvGraphicFramePr/>
          <p:nvPr/>
        </p:nvGraphicFramePr>
        <p:xfrm>
          <a:off x="573925" y="1060375"/>
          <a:ext cx="3000000" cy="3000000"/>
        </p:xfrm>
        <a:graphic>
          <a:graphicData uri="http://schemas.openxmlformats.org/drawingml/2006/table">
            <a:tbl>
              <a:tblPr>
                <a:noFill/>
                <a:tableStyleId>{20F2F184-D11E-452D-A158-91E5EAFF9F86}</a:tableStyleId>
              </a:tblPr>
              <a:tblGrid>
                <a:gridCol w="2088225"/>
                <a:gridCol w="1170475"/>
                <a:gridCol w="1203750"/>
                <a:gridCol w="1201125"/>
                <a:gridCol w="1147700"/>
                <a:gridCol w="1184875"/>
              </a:tblGrid>
              <a:tr h="322975">
                <a:tc>
                  <a:txBody>
                    <a:bodyPr/>
                    <a:lstStyle/>
                    <a:p>
                      <a:pPr indent="0" lvl="0" marL="0" rtl="0" algn="l">
                        <a:spcBef>
                          <a:spcPts val="0"/>
                        </a:spcBef>
                        <a:spcAft>
                          <a:spcPts val="0"/>
                        </a:spcAft>
                        <a:buNone/>
                      </a:pPr>
                      <a:r>
                        <a:rPr lang="en" sz="800">
                          <a:solidFill>
                            <a:schemeClr val="accent1"/>
                          </a:solidFill>
                          <a:latin typeface="Lexend"/>
                          <a:ea typeface="Lexend"/>
                          <a:cs typeface="Lexend"/>
                          <a:sym typeface="Lexend"/>
                        </a:rPr>
                        <a:t>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ReasonED.io</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ABCya</a:t>
                      </a:r>
                      <a:r>
                        <a:rPr b="1" lang="en" sz="1100">
                          <a:solidFill>
                            <a:schemeClr val="accent1"/>
                          </a:solidFill>
                          <a:latin typeface="Lexend"/>
                          <a:ea typeface="Lexend"/>
                          <a:cs typeface="Lexend"/>
                          <a:sym typeface="Lexend"/>
                        </a:rPr>
                        <a:t>!</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Funbrain</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Arcademics</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BrainPOP</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87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Primary Audience</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K-12 and College</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Pre-K - 6</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Pre-K - 8</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K-8</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K-8</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73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Game-Based Learning</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b="1" sz="2400">
                        <a:solidFill>
                          <a:srgbClr val="6AA84F"/>
                        </a:solidFill>
                        <a:latin typeface="Caveat"/>
                        <a:ea typeface="Caveat"/>
                        <a:cs typeface="Caveat"/>
                        <a:sym typeface="Caveat"/>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r>
                        <a:rPr b="1" lang="en" sz="2400">
                          <a:solidFill>
                            <a:srgbClr val="6AA84F"/>
                          </a:solidFill>
                          <a:latin typeface="Lexend"/>
                          <a:ea typeface="Lexend"/>
                          <a:cs typeface="Lexend"/>
                          <a:sym typeface="Lexend"/>
                        </a:rPr>
                        <a:t>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4062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Logical Fallacy Focus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sz="26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24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24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24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24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87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Device Compatibility</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PC</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 </a:t>
                      </a:r>
                      <a:r>
                        <a:rPr lang="en" sz="800">
                          <a:solidFill>
                            <a:schemeClr val="accent1"/>
                          </a:solidFill>
                          <a:latin typeface="Lexend"/>
                          <a:ea typeface="Lexend"/>
                          <a:cs typeface="Lexend"/>
                          <a:sym typeface="Lexend"/>
                        </a:rPr>
                        <a:t>PC</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PC</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PC</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PC</a:t>
                      </a:r>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63275">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Characters and Animation for Kids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r>
                        <a:rPr lang="en" sz="800">
                          <a:solidFill>
                            <a:schemeClr val="accent1"/>
                          </a:solidFill>
                          <a:latin typeface="Lexend"/>
                          <a:ea typeface="Lexend"/>
                          <a:cs typeface="Lexend"/>
                          <a:sym typeface="Lexend"/>
                        </a:rPr>
                        <a:t>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87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Accessibility Features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87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Educator Tools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Premium Only</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Premium Only</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756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Easily Playable outside of School?</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r>
                        <a:rPr b="1" lang="en" sz="2400">
                          <a:solidFill>
                            <a:srgbClr val="6AA84F"/>
                          </a:solidFill>
                          <a:latin typeface="Lexend"/>
                          <a:ea typeface="Lexend"/>
                          <a:cs typeface="Lexend"/>
                          <a:sym typeface="Lexend"/>
                        </a:rPr>
                        <a:t>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r>
                        <a:rPr b="1" lang="en" sz="2400">
                          <a:solidFill>
                            <a:srgbClr val="6AA84F"/>
                          </a:solidFill>
                          <a:latin typeface="Lexend"/>
                          <a:ea typeface="Lexend"/>
                          <a:cs typeface="Lexend"/>
                          <a:sym typeface="Lexend"/>
                        </a:rPr>
                        <a:t>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r>
                        <a:rPr b="1" lang="en" sz="2400">
                          <a:solidFill>
                            <a:srgbClr val="6AA84F"/>
                          </a:solidFill>
                          <a:latin typeface="Lexend"/>
                          <a:ea typeface="Lexend"/>
                          <a:cs typeface="Lexend"/>
                          <a:sym typeface="Lexend"/>
                        </a:rPr>
                        <a:t>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r>
                        <a:rPr b="1" lang="en" sz="2400">
                          <a:solidFill>
                            <a:srgbClr val="6AA84F"/>
                          </a:solidFill>
                          <a:latin typeface="Lexend"/>
                          <a:ea typeface="Lexend"/>
                          <a:cs typeface="Lexend"/>
                          <a:sym typeface="Lexend"/>
                        </a:rPr>
                        <a:t>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87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Cost</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Freemium</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Freemium</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Freemium</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bl>
          </a:graphicData>
        </a:graphic>
      </p:graphicFrame>
      <p:sp>
        <p:nvSpPr>
          <p:cNvPr id="455" name="Google Shape;455;p43"/>
          <p:cNvSpPr txBox="1"/>
          <p:nvPr/>
        </p:nvSpPr>
        <p:spPr>
          <a:xfrm>
            <a:off x="3097800" y="666775"/>
            <a:ext cx="2948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accent1"/>
                </a:solidFill>
                <a:latin typeface="Lexend"/>
                <a:ea typeface="Lexend"/>
                <a:cs typeface="Lexend"/>
                <a:sym typeface="Lexend"/>
              </a:rPr>
              <a:t>Direct</a:t>
            </a:r>
            <a:r>
              <a:rPr b="1" lang="en" sz="1900">
                <a:solidFill>
                  <a:schemeClr val="accent1"/>
                </a:solidFill>
                <a:latin typeface="Lexend"/>
                <a:ea typeface="Lexend"/>
                <a:cs typeface="Lexend"/>
                <a:sym typeface="Lexend"/>
              </a:rPr>
              <a:t> Competitors</a:t>
            </a:r>
            <a:endParaRPr b="1" sz="1900">
              <a:solidFill>
                <a:schemeClr val="accent1"/>
              </a:solidFill>
              <a:latin typeface="Lexend"/>
              <a:ea typeface="Lexend"/>
              <a:cs typeface="Lexend"/>
              <a:sym typeface="Lexen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9" name="Shape 459"/>
        <p:cNvGrpSpPr/>
        <p:nvPr/>
      </p:nvGrpSpPr>
      <p:grpSpPr>
        <a:xfrm>
          <a:off x="0" y="0"/>
          <a:ext cx="0" cy="0"/>
          <a:chOff x="0" y="0"/>
          <a:chExt cx="0" cy="0"/>
        </a:xfrm>
      </p:grpSpPr>
      <p:sp>
        <p:nvSpPr>
          <p:cNvPr id="460" name="Google Shape;460;p44"/>
          <p:cNvSpPr/>
          <p:nvPr/>
        </p:nvSpPr>
        <p:spPr>
          <a:xfrm>
            <a:off x="132950" y="865350"/>
            <a:ext cx="1396800" cy="3818700"/>
          </a:xfrm>
          <a:prstGeom prst="rect">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461" name="Google Shape;461;p44"/>
          <p:cNvSpPr txBox="1"/>
          <p:nvPr>
            <p:ph type="title"/>
          </p:nvPr>
        </p:nvSpPr>
        <p:spPr>
          <a:xfrm>
            <a:off x="1676356" y="122250"/>
            <a:ext cx="6573900" cy="743100"/>
          </a:xfrm>
          <a:prstGeom prst="rect">
            <a:avLst/>
          </a:prstGeom>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accent1"/>
              </a:buClr>
              <a:buSzPts val="5000"/>
              <a:buFont typeface="Aharoni"/>
              <a:buNone/>
            </a:pPr>
            <a:r>
              <a:rPr lang="en" sz="5000">
                <a:latin typeface="Source Sans Pro"/>
                <a:ea typeface="Source Sans Pro"/>
                <a:cs typeface="Source Sans Pro"/>
                <a:sym typeface="Source Sans Pro"/>
              </a:rPr>
              <a:t>Competition Matrix</a:t>
            </a:r>
            <a:endParaRPr/>
          </a:p>
        </p:txBody>
      </p:sp>
      <p:sp>
        <p:nvSpPr>
          <p:cNvPr id="462" name="Google Shape;462;p44"/>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ReasonED.io </a:t>
            </a:r>
            <a:r>
              <a:rPr lang="en" sz="1100">
                <a:solidFill>
                  <a:schemeClr val="accent1"/>
                </a:solidFill>
                <a:latin typeface="Source Sans Pro"/>
                <a:ea typeface="Source Sans Pro"/>
                <a:cs typeface="Source Sans Pro"/>
                <a:sym typeface="Source Sans Pro"/>
              </a:rPr>
              <a:t>| Design</a:t>
            </a:r>
            <a:endParaRPr sz="1100">
              <a:solidFill>
                <a:schemeClr val="accent1"/>
              </a:solidFill>
              <a:latin typeface="Source Sans Pro"/>
              <a:ea typeface="Source Sans Pro"/>
              <a:cs typeface="Source Sans Pro"/>
              <a:sym typeface="Source Sans Pro"/>
            </a:endParaRPr>
          </a:p>
        </p:txBody>
      </p:sp>
      <p:sp>
        <p:nvSpPr>
          <p:cNvPr id="463" name="Google Shape;463;p44"/>
          <p:cNvSpPr txBox="1"/>
          <p:nvPr>
            <p:ph idx="12" type="sldNum"/>
          </p:nvPr>
        </p:nvSpPr>
        <p:spPr>
          <a:xfrm>
            <a:off x="8570084" y="476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Source Sans Pro"/>
                <a:ea typeface="Source Sans Pro"/>
                <a:cs typeface="Source Sans Pro"/>
                <a:sym typeface="Source Sans Pro"/>
              </a:rPr>
              <a:t>‹#›</a:t>
            </a:fld>
            <a:endParaRPr>
              <a:solidFill>
                <a:schemeClr val="accent1"/>
              </a:solidFill>
              <a:latin typeface="Arial Rounded"/>
              <a:ea typeface="Arial Rounded"/>
              <a:cs typeface="Arial Rounded"/>
              <a:sym typeface="Arial Rounded"/>
            </a:endParaRPr>
          </a:p>
        </p:txBody>
      </p:sp>
      <p:sp>
        <p:nvSpPr>
          <p:cNvPr id="464" name="Google Shape;464;p44"/>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graphicFrame>
        <p:nvGraphicFramePr>
          <p:cNvPr id="465" name="Google Shape;465;p44"/>
          <p:cNvGraphicFramePr/>
          <p:nvPr/>
        </p:nvGraphicFramePr>
        <p:xfrm>
          <a:off x="573925" y="1060375"/>
          <a:ext cx="3000000" cy="3000000"/>
        </p:xfrm>
        <a:graphic>
          <a:graphicData uri="http://schemas.openxmlformats.org/drawingml/2006/table">
            <a:tbl>
              <a:tblPr>
                <a:noFill/>
                <a:tableStyleId>{20F2F184-D11E-452D-A158-91E5EAFF9F86}</a:tableStyleId>
              </a:tblPr>
              <a:tblGrid>
                <a:gridCol w="2088225"/>
                <a:gridCol w="1170475"/>
                <a:gridCol w="1203750"/>
                <a:gridCol w="1201125"/>
                <a:gridCol w="1147700"/>
                <a:gridCol w="1184875"/>
              </a:tblGrid>
              <a:tr h="322975">
                <a:tc>
                  <a:txBody>
                    <a:bodyPr/>
                    <a:lstStyle/>
                    <a:p>
                      <a:pPr indent="0" lvl="0" marL="0" rtl="0" algn="l">
                        <a:spcBef>
                          <a:spcPts val="0"/>
                        </a:spcBef>
                        <a:spcAft>
                          <a:spcPts val="0"/>
                        </a:spcAft>
                        <a:buNone/>
                      </a:pPr>
                      <a:r>
                        <a:rPr lang="en" sz="800">
                          <a:solidFill>
                            <a:schemeClr val="accent1"/>
                          </a:solidFill>
                          <a:latin typeface="Lexend"/>
                          <a:ea typeface="Lexend"/>
                          <a:cs typeface="Lexend"/>
                          <a:sym typeface="Lexend"/>
                        </a:rPr>
                        <a:t>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ReasonED.io</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Kahoot!</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Quizlet Live</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Socrative</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Gimkit</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87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Primary Audience</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K-12 and College</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K-12 and College</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K-12 and College</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K-12</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K-12</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73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Game-Based Learning</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b="1" sz="2400">
                        <a:solidFill>
                          <a:srgbClr val="6AA84F"/>
                        </a:solidFill>
                        <a:latin typeface="Caveat"/>
                        <a:ea typeface="Caveat"/>
                        <a:cs typeface="Caveat"/>
                        <a:sym typeface="Caveat"/>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4062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Logical Fallacy Focus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sz="26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24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24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24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24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87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Device Compatibility</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PC</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PC, Phone</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PC, Phone</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PC, Phone</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PC, Phone</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63275">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Characters and Animation for Kids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Depends on Game</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Depends on Game</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87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Accessibility Features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87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Educator Tools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756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Easily Playable outside of School?</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87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Cost</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Freemium</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Freemium</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Freemium</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Freemium</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Subscription</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bl>
          </a:graphicData>
        </a:graphic>
      </p:graphicFrame>
      <p:sp>
        <p:nvSpPr>
          <p:cNvPr id="466" name="Google Shape;466;p44"/>
          <p:cNvSpPr txBox="1"/>
          <p:nvPr/>
        </p:nvSpPr>
        <p:spPr>
          <a:xfrm>
            <a:off x="3097800" y="666775"/>
            <a:ext cx="2948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accent1"/>
                </a:solidFill>
                <a:latin typeface="Lexend"/>
                <a:ea typeface="Lexend"/>
                <a:cs typeface="Lexend"/>
                <a:sym typeface="Lexend"/>
              </a:rPr>
              <a:t>Indirect Competitors</a:t>
            </a:r>
            <a:endParaRPr b="1" sz="1900">
              <a:solidFill>
                <a:schemeClr val="accent1"/>
              </a:solidFill>
              <a:latin typeface="Lexend"/>
              <a:ea typeface="Lexend"/>
              <a:cs typeface="Lexend"/>
              <a:sym typeface="Lexen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470" name="Shape 470"/>
        <p:cNvGrpSpPr/>
        <p:nvPr/>
      </p:nvGrpSpPr>
      <p:grpSpPr>
        <a:xfrm>
          <a:off x="0" y="0"/>
          <a:ext cx="0" cy="0"/>
          <a:chOff x="0" y="0"/>
          <a:chExt cx="0" cy="0"/>
        </a:xfrm>
      </p:grpSpPr>
      <p:sp>
        <p:nvSpPr>
          <p:cNvPr id="471" name="Google Shape;471;p45"/>
          <p:cNvSpPr/>
          <p:nvPr/>
        </p:nvSpPr>
        <p:spPr>
          <a:xfrm>
            <a:off x="144950" y="853350"/>
            <a:ext cx="1396800" cy="3818700"/>
          </a:xfrm>
          <a:prstGeom prst="rect">
            <a:avLst/>
          </a:prstGeom>
          <a:solidFill>
            <a:schemeClr val="accent6"/>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472" name="Google Shape;472;p45"/>
          <p:cNvSpPr txBox="1"/>
          <p:nvPr>
            <p:ph type="title"/>
          </p:nvPr>
        </p:nvSpPr>
        <p:spPr>
          <a:xfrm>
            <a:off x="95888" y="265525"/>
            <a:ext cx="7983000" cy="743100"/>
          </a:xfrm>
          <a:prstGeom prst="rect">
            <a:avLst/>
          </a:prstGeom>
        </p:spPr>
        <p:txBody>
          <a:bodyPr anchorCtr="0" anchor="t" bIns="45700" lIns="91425" spcFirstLastPara="1" rIns="91425" wrap="square" tIns="45700">
            <a:normAutofit/>
          </a:bodyPr>
          <a:lstStyle/>
          <a:p>
            <a:pPr indent="0" lvl="0" marL="0" rtl="0" algn="ctr">
              <a:lnSpc>
                <a:spcPct val="85000"/>
              </a:lnSpc>
              <a:spcBef>
                <a:spcPts val="0"/>
              </a:spcBef>
              <a:spcAft>
                <a:spcPts val="0"/>
              </a:spcAft>
              <a:buClr>
                <a:schemeClr val="accent1"/>
              </a:buClr>
              <a:buSzPts val="5000"/>
              <a:buFont typeface="Aharoni"/>
              <a:buNone/>
            </a:pPr>
            <a:r>
              <a:rPr lang="en" sz="5000">
                <a:latin typeface="Source Sans Pro"/>
                <a:ea typeface="Source Sans Pro"/>
                <a:cs typeface="Source Sans Pro"/>
                <a:sym typeface="Source Sans Pro"/>
              </a:rPr>
              <a:t>  Technical Risks </a:t>
            </a:r>
            <a:endParaRPr/>
          </a:p>
        </p:txBody>
      </p:sp>
      <p:sp>
        <p:nvSpPr>
          <p:cNvPr id="473" name="Google Shape;473;p45"/>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100">
                <a:solidFill>
                  <a:schemeClr val="accent1"/>
                </a:solidFill>
                <a:latin typeface="Source Sans Pro"/>
                <a:ea typeface="Source Sans Pro"/>
                <a:cs typeface="Source Sans Pro"/>
                <a:sym typeface="Source Sans Pro"/>
              </a:rPr>
              <a:t>ReasonED</a:t>
            </a:r>
            <a:r>
              <a:rPr lang="en" sz="1100">
                <a:solidFill>
                  <a:schemeClr val="accent1"/>
                </a:solidFill>
                <a:latin typeface="Lexend Medium"/>
                <a:ea typeface="Lexend Medium"/>
                <a:cs typeface="Lexend Medium"/>
                <a:sym typeface="Lexend Medium"/>
              </a:rPr>
              <a:t>.io </a:t>
            </a:r>
            <a:r>
              <a:rPr lang="en" sz="1100">
                <a:solidFill>
                  <a:schemeClr val="accent1"/>
                </a:solidFill>
                <a:latin typeface="Source Sans Pro"/>
                <a:ea typeface="Source Sans Pro"/>
                <a:cs typeface="Source Sans Pro"/>
                <a:sym typeface="Source Sans Pro"/>
              </a:rPr>
              <a:t>| Design</a:t>
            </a:r>
            <a:endParaRPr sz="1100">
              <a:solidFill>
                <a:schemeClr val="accent1"/>
              </a:solidFill>
              <a:latin typeface="Lexend Medium"/>
              <a:ea typeface="Lexend Medium"/>
              <a:cs typeface="Lexend Medium"/>
              <a:sym typeface="Lexend Medium"/>
            </a:endParaRPr>
          </a:p>
        </p:txBody>
      </p:sp>
      <p:sp>
        <p:nvSpPr>
          <p:cNvPr id="474" name="Google Shape;474;p45"/>
          <p:cNvSpPr txBox="1"/>
          <p:nvPr>
            <p:ph idx="12" type="sldNum"/>
          </p:nvPr>
        </p:nvSpPr>
        <p:spPr>
          <a:xfrm>
            <a:off x="8556784"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1" lang="en" sz="1100">
                <a:solidFill>
                  <a:schemeClr val="accent1"/>
                </a:solidFill>
                <a:latin typeface="Source Sans Pro"/>
                <a:ea typeface="Source Sans Pro"/>
                <a:cs typeface="Source Sans Pro"/>
                <a:sym typeface="Source Sans Pro"/>
              </a:rPr>
              <a:t>‹#›</a:t>
            </a:fld>
            <a:endParaRPr sz="1100">
              <a:solidFill>
                <a:schemeClr val="accent1"/>
              </a:solidFill>
              <a:latin typeface="Lexend Medium"/>
              <a:ea typeface="Lexend Medium"/>
              <a:cs typeface="Lexend Medium"/>
              <a:sym typeface="Lexend Medium"/>
            </a:endParaRPr>
          </a:p>
        </p:txBody>
      </p:sp>
      <p:sp>
        <p:nvSpPr>
          <p:cNvPr id="475" name="Google Shape;475;p45"/>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a:t>
            </a:r>
            <a:r>
              <a:rPr lang="en" sz="1100">
                <a:solidFill>
                  <a:schemeClr val="accent1"/>
                </a:solidFill>
                <a:latin typeface="Source Sans Pro"/>
                <a:ea typeface="Source Sans Pro"/>
                <a:cs typeface="Source Sans Pro"/>
                <a:sym typeface="Source Sans Pro"/>
              </a:rPr>
              <a:t>410</a:t>
            </a:r>
            <a:endParaRPr sz="1100">
              <a:solidFill>
                <a:schemeClr val="accent1"/>
              </a:solidFill>
              <a:latin typeface="Source Sans Pro"/>
              <a:ea typeface="Source Sans Pro"/>
              <a:cs typeface="Source Sans Pro"/>
              <a:sym typeface="Source Sans Pro"/>
            </a:endParaRPr>
          </a:p>
        </p:txBody>
      </p:sp>
      <p:sp>
        <p:nvSpPr>
          <p:cNvPr id="476" name="Google Shape;476;p45"/>
          <p:cNvSpPr txBox="1"/>
          <p:nvPr/>
        </p:nvSpPr>
        <p:spPr>
          <a:xfrm>
            <a:off x="6484250" y="1039788"/>
            <a:ext cx="2341200" cy="3475500"/>
          </a:xfrm>
          <a:prstGeom prst="rect">
            <a:avLst/>
          </a:prstGeom>
          <a:noFill/>
          <a:ln>
            <a:noFill/>
          </a:ln>
        </p:spPr>
        <p:txBody>
          <a:bodyPr anchorCtr="0" anchor="t" bIns="0" lIns="91425" spcFirstLastPara="1" rIns="91425" wrap="square" tIns="0">
            <a:noAutofit/>
          </a:bodyPr>
          <a:lstStyle/>
          <a:p>
            <a:pPr indent="0" lvl="0" marL="0" rtl="0" algn="l">
              <a:lnSpc>
                <a:spcPct val="115000"/>
              </a:lnSpc>
              <a:spcBef>
                <a:spcPts val="0"/>
              </a:spcBef>
              <a:spcAft>
                <a:spcPts val="0"/>
              </a:spcAft>
              <a:buNone/>
            </a:pPr>
            <a:r>
              <a:rPr lang="en" sz="1100">
                <a:solidFill>
                  <a:schemeClr val="accent1"/>
                </a:solidFill>
                <a:latin typeface="Lexend ExtraBold"/>
                <a:ea typeface="Lexend ExtraBold"/>
                <a:cs typeface="Lexend ExtraBold"/>
                <a:sym typeface="Lexend ExtraBold"/>
              </a:rPr>
              <a:t>T1: Version </a:t>
            </a:r>
            <a:r>
              <a:rPr lang="en" sz="1100">
                <a:solidFill>
                  <a:schemeClr val="accent1"/>
                </a:solidFill>
                <a:latin typeface="Lexend ExtraBold"/>
                <a:ea typeface="Lexend ExtraBold"/>
                <a:cs typeface="Lexend ExtraBold"/>
                <a:sym typeface="Lexend ExtraBold"/>
              </a:rPr>
              <a:t>Compatibility</a:t>
            </a:r>
            <a:endParaRPr sz="1100">
              <a:solidFill>
                <a:schemeClr val="accent1"/>
              </a:solidFill>
              <a:latin typeface="Lexend ExtraBold"/>
              <a:ea typeface="Lexend ExtraBold"/>
              <a:cs typeface="Lexend ExtraBold"/>
              <a:sym typeface="Lexend ExtraBold"/>
            </a:endParaRPr>
          </a:p>
          <a:p>
            <a:pPr indent="-63500" lvl="0" marL="228600" rtl="0" algn="l">
              <a:spcBef>
                <a:spcPts val="0"/>
              </a:spcBef>
              <a:spcAft>
                <a:spcPts val="0"/>
              </a:spcAft>
              <a:buClr>
                <a:schemeClr val="accent1"/>
              </a:buClr>
              <a:buSzPts val="1000"/>
              <a:buFont typeface="Lexend"/>
              <a:buChar char="●"/>
            </a:pPr>
            <a:r>
              <a:rPr lang="en" sz="1000">
                <a:solidFill>
                  <a:schemeClr val="accent1"/>
                </a:solidFill>
                <a:latin typeface="Lexend ExtraBold"/>
                <a:ea typeface="Lexend ExtraBold"/>
                <a:cs typeface="Lexend ExtraBold"/>
                <a:sym typeface="Lexend ExtraBold"/>
              </a:rPr>
              <a:t> Risk:</a:t>
            </a:r>
            <a:r>
              <a:rPr lang="en" sz="1000">
                <a:solidFill>
                  <a:schemeClr val="accent1"/>
                </a:solidFill>
                <a:latin typeface="Lexend"/>
                <a:ea typeface="Lexend"/>
                <a:cs typeface="Lexend"/>
                <a:sym typeface="Lexend"/>
              </a:rPr>
              <a:t> </a:t>
            </a:r>
            <a:r>
              <a:rPr lang="en" sz="1000">
                <a:solidFill>
                  <a:schemeClr val="accent1"/>
                </a:solidFill>
                <a:latin typeface="Lexend Medium"/>
                <a:ea typeface="Lexend Medium"/>
                <a:cs typeface="Lexend Medium"/>
                <a:sym typeface="Lexend Medium"/>
              </a:rPr>
              <a:t>Compatibility issues with varying browsers.</a:t>
            </a:r>
            <a:endParaRPr sz="1000">
              <a:solidFill>
                <a:schemeClr val="accent1"/>
              </a:solidFill>
              <a:latin typeface="Lexend Medium"/>
              <a:ea typeface="Lexend Medium"/>
              <a:cs typeface="Lexend Medium"/>
              <a:sym typeface="Lexend Medium"/>
            </a:endParaRPr>
          </a:p>
          <a:p>
            <a:pPr indent="-63500" lvl="0" marL="228600" rtl="0" algn="l">
              <a:spcBef>
                <a:spcPts val="0"/>
              </a:spcBef>
              <a:spcAft>
                <a:spcPts val="0"/>
              </a:spcAft>
              <a:buClr>
                <a:schemeClr val="accent1"/>
              </a:buClr>
              <a:buSzPts val="1000"/>
              <a:buFont typeface="Lexend"/>
              <a:buChar char="●"/>
            </a:pPr>
            <a:r>
              <a:rPr b="1" lang="en" sz="1000">
                <a:solidFill>
                  <a:schemeClr val="accent1"/>
                </a:solidFill>
                <a:latin typeface="Lexend"/>
                <a:ea typeface="Lexend"/>
                <a:cs typeface="Lexend"/>
                <a:sym typeface="Lexend"/>
              </a:rPr>
              <a:t> </a:t>
            </a:r>
            <a:r>
              <a:rPr lang="en" sz="1000">
                <a:solidFill>
                  <a:schemeClr val="accent1"/>
                </a:solidFill>
                <a:latin typeface="Lexend ExtraBold"/>
                <a:ea typeface="Lexend ExtraBold"/>
                <a:cs typeface="Lexend ExtraBold"/>
                <a:sym typeface="Lexend ExtraBold"/>
              </a:rPr>
              <a:t>M1:</a:t>
            </a:r>
            <a:r>
              <a:rPr lang="en" sz="1000">
                <a:solidFill>
                  <a:schemeClr val="accent1"/>
                </a:solidFill>
                <a:latin typeface="Lexend"/>
                <a:ea typeface="Lexend"/>
                <a:cs typeface="Lexend"/>
                <a:sym typeface="Lexend"/>
              </a:rPr>
              <a:t> </a:t>
            </a:r>
            <a:r>
              <a:rPr lang="en" sz="1000">
                <a:solidFill>
                  <a:schemeClr val="accent1"/>
                </a:solidFill>
                <a:latin typeface="Lexend Medium"/>
                <a:ea typeface="Lexend Medium"/>
                <a:cs typeface="Lexend Medium"/>
                <a:sym typeface="Lexend Medium"/>
              </a:rPr>
              <a:t>Keep up with browser updates, maintain backward compatibility.</a:t>
            </a:r>
            <a:endParaRPr sz="1000">
              <a:solidFill>
                <a:schemeClr val="accent1"/>
              </a:solidFill>
              <a:latin typeface="Lexend"/>
              <a:ea typeface="Lexend"/>
              <a:cs typeface="Lexend"/>
              <a:sym typeface="Lexend"/>
            </a:endParaRPr>
          </a:p>
          <a:p>
            <a:pPr indent="0" lvl="0" marL="228600" rtl="0" algn="l">
              <a:spcBef>
                <a:spcPts val="0"/>
              </a:spcBef>
              <a:spcAft>
                <a:spcPts val="0"/>
              </a:spcAft>
              <a:buNone/>
            </a:pPr>
            <a:r>
              <a:t/>
            </a:r>
            <a:endParaRPr sz="1000">
              <a:solidFill>
                <a:schemeClr val="accent1"/>
              </a:solidFill>
              <a:latin typeface="Lexend"/>
              <a:ea typeface="Lexend"/>
              <a:cs typeface="Lexend"/>
              <a:sym typeface="Lexend"/>
            </a:endParaRPr>
          </a:p>
          <a:p>
            <a:pPr indent="0" lvl="0" marL="45720" rtl="0" algn="l">
              <a:lnSpc>
                <a:spcPct val="115000"/>
              </a:lnSpc>
              <a:spcBef>
                <a:spcPts val="0"/>
              </a:spcBef>
              <a:spcAft>
                <a:spcPts val="0"/>
              </a:spcAft>
              <a:buNone/>
            </a:pPr>
            <a:r>
              <a:rPr lang="en" sz="1100">
                <a:solidFill>
                  <a:schemeClr val="accent1"/>
                </a:solidFill>
                <a:latin typeface="Lexend ExtraBold"/>
                <a:ea typeface="Lexend ExtraBold"/>
                <a:cs typeface="Lexend ExtraBold"/>
                <a:sym typeface="Lexend ExtraBold"/>
              </a:rPr>
              <a:t>T2: Third-Party Integrations</a:t>
            </a:r>
            <a:endParaRPr b="1" sz="1100">
              <a:solidFill>
                <a:schemeClr val="accent1"/>
              </a:solidFill>
              <a:latin typeface="Lexend"/>
              <a:ea typeface="Lexend"/>
              <a:cs typeface="Lexend"/>
              <a:sym typeface="Lexend"/>
            </a:endParaRPr>
          </a:p>
          <a:p>
            <a:pPr indent="-63500" lvl="0" marL="228600" rtl="0" algn="l">
              <a:spcBef>
                <a:spcPts val="0"/>
              </a:spcBef>
              <a:spcAft>
                <a:spcPts val="0"/>
              </a:spcAft>
              <a:buClr>
                <a:schemeClr val="accent1"/>
              </a:buClr>
              <a:buSzPts val="1000"/>
              <a:buFont typeface="Lexend"/>
              <a:buChar char="●"/>
            </a:pPr>
            <a:r>
              <a:rPr b="1" lang="en" sz="1000">
                <a:solidFill>
                  <a:schemeClr val="accent1"/>
                </a:solidFill>
                <a:latin typeface="Lexend"/>
                <a:ea typeface="Lexend"/>
                <a:cs typeface="Lexend"/>
                <a:sym typeface="Lexend"/>
              </a:rPr>
              <a:t> </a:t>
            </a:r>
            <a:r>
              <a:rPr lang="en" sz="1000">
                <a:solidFill>
                  <a:schemeClr val="accent1"/>
                </a:solidFill>
                <a:latin typeface="Lexend ExtraBold"/>
                <a:ea typeface="Lexend ExtraBold"/>
                <a:cs typeface="Lexend ExtraBold"/>
                <a:sym typeface="Lexend ExtraBold"/>
              </a:rPr>
              <a:t>Risk:</a:t>
            </a:r>
            <a:r>
              <a:rPr lang="en" sz="1000">
                <a:solidFill>
                  <a:schemeClr val="accent1"/>
                </a:solidFill>
                <a:latin typeface="Lexend"/>
                <a:ea typeface="Lexend"/>
                <a:cs typeface="Lexend"/>
                <a:sym typeface="Lexend"/>
              </a:rPr>
              <a:t> </a:t>
            </a:r>
            <a:r>
              <a:rPr lang="en" sz="1000">
                <a:solidFill>
                  <a:schemeClr val="accent1"/>
                </a:solidFill>
                <a:latin typeface="Lexend Medium"/>
                <a:ea typeface="Lexend Medium"/>
                <a:cs typeface="Lexend Medium"/>
                <a:sym typeface="Lexend Medium"/>
              </a:rPr>
              <a:t>Problems with integrating external services or APIs.</a:t>
            </a:r>
            <a:endParaRPr sz="1000">
              <a:solidFill>
                <a:schemeClr val="accent1"/>
              </a:solidFill>
              <a:latin typeface="Lexend Medium"/>
              <a:ea typeface="Lexend Medium"/>
              <a:cs typeface="Lexend Medium"/>
              <a:sym typeface="Lexend Medium"/>
            </a:endParaRPr>
          </a:p>
          <a:p>
            <a:pPr indent="-63500" lvl="0" marL="228600" rtl="0" algn="l">
              <a:spcBef>
                <a:spcPts val="0"/>
              </a:spcBef>
              <a:spcAft>
                <a:spcPts val="0"/>
              </a:spcAft>
              <a:buClr>
                <a:schemeClr val="accent1"/>
              </a:buClr>
              <a:buSzPts val="1000"/>
              <a:buFont typeface="Lexend"/>
              <a:buChar char="●"/>
            </a:pPr>
            <a:r>
              <a:rPr lang="en" sz="1000">
                <a:solidFill>
                  <a:schemeClr val="accent1"/>
                </a:solidFill>
                <a:latin typeface="Lexend ExtraBold"/>
                <a:ea typeface="Lexend ExtraBold"/>
                <a:cs typeface="Lexend ExtraBold"/>
                <a:sym typeface="Lexend ExtraBold"/>
              </a:rPr>
              <a:t> M2:</a:t>
            </a:r>
            <a:r>
              <a:rPr lang="en" sz="1000">
                <a:solidFill>
                  <a:schemeClr val="accent1"/>
                </a:solidFill>
                <a:latin typeface="Lexend Medium"/>
                <a:ea typeface="Lexend Medium"/>
                <a:cs typeface="Lexend Medium"/>
                <a:sym typeface="Lexend Medium"/>
              </a:rPr>
              <a:t> Careful selection and testing of third-party tools or APIs.</a:t>
            </a:r>
            <a:endParaRPr sz="1000">
              <a:solidFill>
                <a:schemeClr val="accent1"/>
              </a:solidFill>
              <a:latin typeface="Lexend Medium"/>
              <a:ea typeface="Lexend Medium"/>
              <a:cs typeface="Lexend Medium"/>
              <a:sym typeface="Lexend Medium"/>
            </a:endParaRPr>
          </a:p>
          <a:p>
            <a:pPr indent="0" lvl="0" marL="228600" rtl="0" algn="l">
              <a:spcBef>
                <a:spcPts val="0"/>
              </a:spcBef>
              <a:spcAft>
                <a:spcPts val="0"/>
              </a:spcAft>
              <a:buNone/>
            </a:pPr>
            <a:r>
              <a:t/>
            </a:r>
            <a:endParaRPr sz="1000">
              <a:solidFill>
                <a:schemeClr val="accent1"/>
              </a:solidFill>
              <a:latin typeface="Lexend"/>
              <a:ea typeface="Lexend"/>
              <a:cs typeface="Lexend"/>
              <a:sym typeface="Lexend"/>
            </a:endParaRPr>
          </a:p>
          <a:p>
            <a:pPr indent="0" lvl="0" marL="45720" rtl="0" algn="l">
              <a:lnSpc>
                <a:spcPct val="115000"/>
              </a:lnSpc>
              <a:spcBef>
                <a:spcPts val="0"/>
              </a:spcBef>
              <a:spcAft>
                <a:spcPts val="0"/>
              </a:spcAft>
              <a:buNone/>
            </a:pPr>
            <a:r>
              <a:rPr lang="en" sz="1100">
                <a:solidFill>
                  <a:schemeClr val="accent1"/>
                </a:solidFill>
                <a:latin typeface="Lexend ExtraBold"/>
                <a:ea typeface="Lexend ExtraBold"/>
                <a:cs typeface="Lexend ExtraBold"/>
                <a:sym typeface="Lexend ExtraBold"/>
              </a:rPr>
              <a:t>T3: Data Backup and Recovery</a:t>
            </a:r>
            <a:endParaRPr sz="1100">
              <a:solidFill>
                <a:schemeClr val="accent1"/>
              </a:solidFill>
              <a:latin typeface="Lexend ExtraBold"/>
              <a:ea typeface="Lexend ExtraBold"/>
              <a:cs typeface="Lexend ExtraBold"/>
              <a:sym typeface="Lexend ExtraBold"/>
            </a:endParaRPr>
          </a:p>
          <a:p>
            <a:pPr indent="-63500" lvl="0" marL="228600" rtl="0" algn="l">
              <a:spcBef>
                <a:spcPts val="0"/>
              </a:spcBef>
              <a:spcAft>
                <a:spcPts val="0"/>
              </a:spcAft>
              <a:buClr>
                <a:schemeClr val="accent1"/>
              </a:buClr>
              <a:buSzPts val="1000"/>
              <a:buFont typeface="Lexend"/>
              <a:buChar char="●"/>
            </a:pPr>
            <a:r>
              <a:rPr b="1" lang="en" sz="1000">
                <a:solidFill>
                  <a:schemeClr val="accent1"/>
                </a:solidFill>
                <a:latin typeface="Lexend"/>
                <a:ea typeface="Lexend"/>
                <a:cs typeface="Lexend"/>
                <a:sym typeface="Lexend"/>
              </a:rPr>
              <a:t> </a:t>
            </a:r>
            <a:r>
              <a:rPr lang="en" sz="1000">
                <a:solidFill>
                  <a:schemeClr val="accent1"/>
                </a:solidFill>
                <a:latin typeface="Lexend ExtraBold"/>
                <a:ea typeface="Lexend ExtraBold"/>
                <a:cs typeface="Lexend ExtraBold"/>
                <a:sym typeface="Lexend ExtraBold"/>
              </a:rPr>
              <a:t>Risk:</a:t>
            </a:r>
            <a:r>
              <a:rPr lang="en" sz="1000">
                <a:solidFill>
                  <a:schemeClr val="accent1"/>
                </a:solidFill>
                <a:latin typeface="Lexend"/>
                <a:ea typeface="Lexend"/>
                <a:cs typeface="Lexend"/>
                <a:sym typeface="Lexend"/>
              </a:rPr>
              <a:t> </a:t>
            </a:r>
            <a:r>
              <a:rPr lang="en" sz="1000">
                <a:solidFill>
                  <a:schemeClr val="accent1"/>
                </a:solidFill>
                <a:latin typeface="Lexend Medium"/>
                <a:ea typeface="Lexend Medium"/>
                <a:cs typeface="Lexend Medium"/>
                <a:sym typeface="Lexend Medium"/>
              </a:rPr>
              <a:t>Risks of data loss or system failure.</a:t>
            </a:r>
            <a:endParaRPr sz="1000">
              <a:solidFill>
                <a:schemeClr val="accent1"/>
              </a:solidFill>
              <a:latin typeface="Lexend Medium"/>
              <a:ea typeface="Lexend Medium"/>
              <a:cs typeface="Lexend Medium"/>
              <a:sym typeface="Lexend Medium"/>
            </a:endParaRPr>
          </a:p>
          <a:p>
            <a:pPr indent="-63500" lvl="0" marL="228600" rtl="0" algn="l">
              <a:spcBef>
                <a:spcPts val="0"/>
              </a:spcBef>
              <a:spcAft>
                <a:spcPts val="0"/>
              </a:spcAft>
              <a:buClr>
                <a:schemeClr val="accent1"/>
              </a:buClr>
              <a:buSzPts val="1000"/>
              <a:buFont typeface="Lexend"/>
              <a:buChar char="●"/>
            </a:pPr>
            <a:r>
              <a:rPr b="1" lang="en" sz="1000">
                <a:solidFill>
                  <a:schemeClr val="accent1"/>
                </a:solidFill>
                <a:latin typeface="Lexend"/>
                <a:ea typeface="Lexend"/>
                <a:cs typeface="Lexend"/>
                <a:sym typeface="Lexend"/>
              </a:rPr>
              <a:t> </a:t>
            </a:r>
            <a:r>
              <a:rPr lang="en" sz="1000">
                <a:solidFill>
                  <a:schemeClr val="accent1"/>
                </a:solidFill>
                <a:latin typeface="Lexend ExtraBold"/>
                <a:ea typeface="Lexend ExtraBold"/>
                <a:cs typeface="Lexend ExtraBold"/>
                <a:sym typeface="Lexend ExtraBold"/>
              </a:rPr>
              <a:t>M3:</a:t>
            </a:r>
            <a:r>
              <a:rPr lang="en" sz="1000">
                <a:solidFill>
                  <a:schemeClr val="accent1"/>
                </a:solidFill>
                <a:latin typeface="Lexend"/>
                <a:ea typeface="Lexend"/>
                <a:cs typeface="Lexend"/>
                <a:sym typeface="Lexend"/>
              </a:rPr>
              <a:t> </a:t>
            </a:r>
            <a:r>
              <a:rPr lang="en" sz="1000">
                <a:solidFill>
                  <a:schemeClr val="accent1"/>
                </a:solidFill>
                <a:latin typeface="Lexend Medium"/>
                <a:ea typeface="Lexend Medium"/>
                <a:cs typeface="Lexend Medium"/>
                <a:sym typeface="Lexend Medium"/>
              </a:rPr>
              <a:t>Implement regular data backup and recovery procedures.</a:t>
            </a:r>
            <a:endParaRPr sz="1000">
              <a:solidFill>
                <a:schemeClr val="accent1"/>
              </a:solidFill>
              <a:latin typeface="Lexend"/>
              <a:ea typeface="Lexend"/>
              <a:cs typeface="Lexend"/>
              <a:sym typeface="Lexend"/>
            </a:endParaRPr>
          </a:p>
        </p:txBody>
      </p:sp>
      <p:sp>
        <p:nvSpPr>
          <p:cNvPr id="477" name="Google Shape;477;p45"/>
          <p:cNvSpPr txBox="1"/>
          <p:nvPr/>
        </p:nvSpPr>
        <p:spPr>
          <a:xfrm>
            <a:off x="2310775" y="1115900"/>
            <a:ext cx="4049400" cy="2025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exend ExtraBold"/>
                <a:ea typeface="Lexend ExtraBold"/>
                <a:cs typeface="Lexend ExtraBold"/>
                <a:sym typeface="Lexend ExtraBold"/>
              </a:rPr>
              <a:t>Impact</a:t>
            </a:r>
            <a:endParaRPr>
              <a:solidFill>
                <a:schemeClr val="lt1"/>
              </a:solidFill>
              <a:latin typeface="Lexend ExtraBold"/>
              <a:ea typeface="Lexend ExtraBold"/>
              <a:cs typeface="Lexend ExtraBold"/>
              <a:sym typeface="Lexend ExtraBold"/>
            </a:endParaRPr>
          </a:p>
        </p:txBody>
      </p:sp>
      <p:sp>
        <p:nvSpPr>
          <p:cNvPr id="478" name="Google Shape;478;p45"/>
          <p:cNvSpPr txBox="1"/>
          <p:nvPr/>
        </p:nvSpPr>
        <p:spPr>
          <a:xfrm rot="-5400000">
            <a:off x="-719625" y="3139775"/>
            <a:ext cx="2937300" cy="261000"/>
          </a:xfrm>
          <a:prstGeom prst="rect">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exend ExtraBold"/>
                <a:ea typeface="Lexend ExtraBold"/>
                <a:cs typeface="Lexend ExtraBold"/>
                <a:sym typeface="Lexend ExtraBold"/>
              </a:rPr>
              <a:t>Likelihood</a:t>
            </a:r>
            <a:endParaRPr>
              <a:solidFill>
                <a:srgbClr val="FFFFFF"/>
              </a:solidFill>
              <a:latin typeface="Lexend ExtraBold"/>
              <a:ea typeface="Lexend ExtraBold"/>
              <a:cs typeface="Lexend ExtraBold"/>
              <a:sym typeface="Lexend ExtraBold"/>
            </a:endParaRPr>
          </a:p>
        </p:txBody>
      </p:sp>
      <p:graphicFrame>
        <p:nvGraphicFramePr>
          <p:cNvPr id="479" name="Google Shape;479;p45"/>
          <p:cNvGraphicFramePr/>
          <p:nvPr/>
        </p:nvGraphicFramePr>
        <p:xfrm>
          <a:off x="879525" y="1249750"/>
          <a:ext cx="3000000" cy="3000000"/>
        </p:xfrm>
        <a:graphic>
          <a:graphicData uri="http://schemas.openxmlformats.org/drawingml/2006/table">
            <a:tbl>
              <a:tblPr>
                <a:noFill/>
                <a:tableStyleId>{20F2F184-D11E-452D-A158-91E5EAFF9F86}</a:tableStyleId>
              </a:tblPr>
              <a:tblGrid>
                <a:gridCol w="1431300"/>
                <a:gridCol w="802250"/>
                <a:gridCol w="825075"/>
                <a:gridCol w="823225"/>
                <a:gridCol w="786650"/>
                <a:gridCol w="812125"/>
              </a:tblGrid>
              <a:tr h="529400">
                <a:tc>
                  <a:txBody>
                    <a:bodyPr/>
                    <a:lstStyle/>
                    <a:p>
                      <a:pPr indent="0" lvl="0" marL="0" rtl="0" algn="l">
                        <a:spcBef>
                          <a:spcPts val="0"/>
                        </a:spcBef>
                        <a:spcAft>
                          <a:spcPts val="0"/>
                        </a:spcAft>
                        <a:buNone/>
                      </a:pPr>
                      <a:r>
                        <a:rPr lang="en" sz="800">
                          <a:solidFill>
                            <a:schemeClr val="accent1"/>
                          </a:solidFill>
                          <a:latin typeface="Lexend"/>
                          <a:ea typeface="Lexend"/>
                          <a:cs typeface="Lexend"/>
                          <a:sym typeface="Lexend"/>
                        </a:rPr>
                        <a:t>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Very 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Medium</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Very 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r>
              <a:tr h="59755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Very 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b="1" sz="1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57595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rPr lang="en" sz="800">
                          <a:solidFill>
                            <a:schemeClr val="accent1"/>
                          </a:solidFill>
                          <a:latin typeface="Lexend"/>
                          <a:ea typeface="Lexend"/>
                          <a:cs typeface="Lexend"/>
                          <a:sym typeface="Lexend"/>
                        </a:rPr>
                        <a:t>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62720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Medium</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T1</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M3</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T3</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59755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rtl="0" algn="ctr">
                        <a:spcBef>
                          <a:spcPts val="0"/>
                        </a:spcBef>
                        <a:spcAft>
                          <a:spcPts val="0"/>
                        </a:spcAft>
                        <a:buNone/>
                      </a:pPr>
                      <a:r>
                        <a:rPr b="1" lang="en">
                          <a:solidFill>
                            <a:schemeClr val="accent1"/>
                          </a:solidFill>
                          <a:latin typeface="Lexend"/>
                          <a:ea typeface="Lexend"/>
                          <a:cs typeface="Lexend"/>
                          <a:sym typeface="Lexend"/>
                        </a:rPr>
                        <a:t>M1</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M2</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T2</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561525">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Very 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rPr lang="en" sz="800">
                          <a:solidFill>
                            <a:schemeClr val="accent1"/>
                          </a:solidFill>
                          <a:latin typeface="Lexend"/>
                          <a:ea typeface="Lexend"/>
                          <a:cs typeface="Lexend"/>
                          <a:sym typeface="Lexend"/>
                        </a:rPr>
                        <a:t>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rPr b="1" lang="en" sz="2400">
                          <a:solidFill>
                            <a:srgbClr val="6AA84F"/>
                          </a:solidFill>
                          <a:latin typeface="Source Sans Pro"/>
                          <a:ea typeface="Source Sans Pro"/>
                          <a:cs typeface="Source Sans Pro"/>
                          <a:sym typeface="Source Sans Pro"/>
                        </a:rPr>
                        <a:t>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r>
            </a:tbl>
          </a:graphicData>
        </a:graphic>
      </p:graphicFrame>
      <p:sp>
        <p:nvSpPr>
          <p:cNvPr id="480" name="Google Shape;480;p45"/>
          <p:cNvSpPr txBox="1"/>
          <p:nvPr/>
        </p:nvSpPr>
        <p:spPr>
          <a:xfrm>
            <a:off x="2310825" y="1039800"/>
            <a:ext cx="4049400" cy="2025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exend ExtraBold"/>
                <a:ea typeface="Lexend ExtraBold"/>
                <a:cs typeface="Lexend ExtraBold"/>
                <a:sym typeface="Lexend ExtraBold"/>
              </a:rPr>
              <a:t>Impact</a:t>
            </a:r>
            <a:endParaRPr>
              <a:solidFill>
                <a:srgbClr val="FFFFFF"/>
              </a:solidFill>
              <a:latin typeface="Lexend ExtraBold"/>
              <a:ea typeface="Lexend ExtraBold"/>
              <a:cs typeface="Lexend ExtraBold"/>
              <a:sym typeface="Lexend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484" name="Shape 484"/>
        <p:cNvGrpSpPr/>
        <p:nvPr/>
      </p:nvGrpSpPr>
      <p:grpSpPr>
        <a:xfrm>
          <a:off x="0" y="0"/>
          <a:ext cx="0" cy="0"/>
          <a:chOff x="0" y="0"/>
          <a:chExt cx="0" cy="0"/>
        </a:xfrm>
      </p:grpSpPr>
      <p:sp>
        <p:nvSpPr>
          <p:cNvPr id="485" name="Google Shape;485;p46"/>
          <p:cNvSpPr/>
          <p:nvPr/>
        </p:nvSpPr>
        <p:spPr>
          <a:xfrm>
            <a:off x="132950" y="865350"/>
            <a:ext cx="1396800" cy="3818700"/>
          </a:xfrm>
          <a:prstGeom prst="rect">
            <a:avLst/>
          </a:prstGeom>
          <a:solidFill>
            <a:schemeClr val="accent6"/>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486" name="Google Shape;486;p46"/>
          <p:cNvSpPr txBox="1"/>
          <p:nvPr>
            <p:ph type="title"/>
          </p:nvPr>
        </p:nvSpPr>
        <p:spPr>
          <a:xfrm>
            <a:off x="949413" y="263850"/>
            <a:ext cx="6141900" cy="743100"/>
          </a:xfrm>
          <a:prstGeom prst="rect">
            <a:avLst/>
          </a:prstGeom>
        </p:spPr>
        <p:txBody>
          <a:bodyPr anchorCtr="0" anchor="t" bIns="45700" lIns="91425" spcFirstLastPara="1" rIns="91425" wrap="square" tIns="45700">
            <a:normAutofit/>
          </a:bodyPr>
          <a:lstStyle/>
          <a:p>
            <a:pPr indent="0" lvl="0" marL="0" rtl="0" algn="ctr">
              <a:lnSpc>
                <a:spcPct val="85000"/>
              </a:lnSpc>
              <a:spcBef>
                <a:spcPts val="0"/>
              </a:spcBef>
              <a:spcAft>
                <a:spcPts val="0"/>
              </a:spcAft>
              <a:buClr>
                <a:schemeClr val="accent1"/>
              </a:buClr>
              <a:buSzPts val="5000"/>
              <a:buFont typeface="Aharoni"/>
              <a:buNone/>
            </a:pPr>
            <a:r>
              <a:rPr lang="en" sz="5000">
                <a:latin typeface="Source Sans Pro"/>
                <a:ea typeface="Source Sans Pro"/>
                <a:cs typeface="Source Sans Pro"/>
                <a:sym typeface="Source Sans Pro"/>
              </a:rPr>
              <a:t>   Customer Risks</a:t>
            </a:r>
            <a:endParaRPr/>
          </a:p>
        </p:txBody>
      </p:sp>
      <p:sp>
        <p:nvSpPr>
          <p:cNvPr id="487" name="Google Shape;487;p46"/>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100">
                <a:solidFill>
                  <a:schemeClr val="accent1"/>
                </a:solidFill>
                <a:latin typeface="Source Sans Pro"/>
                <a:ea typeface="Source Sans Pro"/>
                <a:cs typeface="Source Sans Pro"/>
                <a:sym typeface="Source Sans Pro"/>
              </a:rPr>
              <a:t>ReasonED</a:t>
            </a:r>
            <a:r>
              <a:rPr lang="en" sz="1100">
                <a:solidFill>
                  <a:schemeClr val="accent1"/>
                </a:solidFill>
                <a:latin typeface="Source Sans Pro"/>
                <a:ea typeface="Source Sans Pro"/>
                <a:cs typeface="Source Sans Pro"/>
                <a:sym typeface="Source Sans Pro"/>
              </a:rPr>
              <a:t>.io </a:t>
            </a:r>
            <a:r>
              <a:rPr lang="en" sz="1100">
                <a:solidFill>
                  <a:schemeClr val="accent1"/>
                </a:solidFill>
                <a:latin typeface="Source Sans Pro"/>
                <a:ea typeface="Source Sans Pro"/>
                <a:cs typeface="Source Sans Pro"/>
                <a:sym typeface="Source Sans Pro"/>
              </a:rPr>
              <a:t>| Design</a:t>
            </a:r>
            <a:endParaRPr sz="1100">
              <a:solidFill>
                <a:schemeClr val="accent1"/>
              </a:solidFill>
              <a:latin typeface="Source Sans Pro"/>
              <a:ea typeface="Source Sans Pro"/>
              <a:cs typeface="Source Sans Pro"/>
              <a:sym typeface="Source Sans Pro"/>
            </a:endParaRPr>
          </a:p>
        </p:txBody>
      </p:sp>
      <p:sp>
        <p:nvSpPr>
          <p:cNvPr id="488" name="Google Shape;488;p46"/>
          <p:cNvSpPr txBox="1"/>
          <p:nvPr>
            <p:ph idx="12" type="sldNum"/>
          </p:nvPr>
        </p:nvSpPr>
        <p:spPr>
          <a:xfrm>
            <a:off x="8556784"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1" lang="en" sz="1100">
                <a:solidFill>
                  <a:schemeClr val="accent1"/>
                </a:solidFill>
                <a:latin typeface="Source Sans Pro"/>
                <a:ea typeface="Source Sans Pro"/>
                <a:cs typeface="Source Sans Pro"/>
                <a:sym typeface="Source Sans Pro"/>
              </a:rPr>
              <a:t>‹#›</a:t>
            </a:fld>
            <a:endParaRPr>
              <a:solidFill>
                <a:schemeClr val="accent1"/>
              </a:solidFill>
              <a:latin typeface="Arial Rounded"/>
              <a:ea typeface="Arial Rounded"/>
              <a:cs typeface="Arial Rounded"/>
              <a:sym typeface="Arial Rounded"/>
            </a:endParaRPr>
          </a:p>
        </p:txBody>
      </p:sp>
      <p:sp>
        <p:nvSpPr>
          <p:cNvPr id="489" name="Google Shape;489;p46"/>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a:t>
            </a:r>
            <a:r>
              <a:rPr lang="en" sz="1100">
                <a:solidFill>
                  <a:schemeClr val="accent1"/>
                </a:solidFill>
                <a:latin typeface="Source Sans Pro"/>
                <a:ea typeface="Source Sans Pro"/>
                <a:cs typeface="Source Sans Pro"/>
                <a:sym typeface="Source Sans Pro"/>
              </a:rPr>
              <a:t>410</a:t>
            </a:r>
            <a:endParaRPr sz="1100">
              <a:solidFill>
                <a:schemeClr val="accent1"/>
              </a:solidFill>
              <a:latin typeface="Source Sans Pro"/>
              <a:ea typeface="Source Sans Pro"/>
              <a:cs typeface="Source Sans Pro"/>
              <a:sym typeface="Source Sans Pro"/>
            </a:endParaRPr>
          </a:p>
        </p:txBody>
      </p:sp>
      <p:sp>
        <p:nvSpPr>
          <p:cNvPr id="490" name="Google Shape;490;p46"/>
          <p:cNvSpPr txBox="1"/>
          <p:nvPr/>
        </p:nvSpPr>
        <p:spPr>
          <a:xfrm>
            <a:off x="6448275" y="1036950"/>
            <a:ext cx="2538900" cy="3475500"/>
          </a:xfrm>
          <a:prstGeom prst="rect">
            <a:avLst/>
          </a:prstGeom>
          <a:noFill/>
          <a:ln>
            <a:noFill/>
          </a:ln>
        </p:spPr>
        <p:txBody>
          <a:bodyPr anchorCtr="0" anchor="t" bIns="0" lIns="91425" spcFirstLastPara="1" rIns="91425" wrap="square" tIns="0">
            <a:noAutofit/>
          </a:bodyPr>
          <a:lstStyle/>
          <a:p>
            <a:pPr indent="0" lvl="0" marL="45720" rtl="0" algn="l">
              <a:lnSpc>
                <a:spcPct val="115000"/>
              </a:lnSpc>
              <a:spcBef>
                <a:spcPts val="0"/>
              </a:spcBef>
              <a:spcAft>
                <a:spcPts val="0"/>
              </a:spcAft>
              <a:buNone/>
            </a:pPr>
            <a:r>
              <a:rPr lang="en" sz="1100">
                <a:solidFill>
                  <a:schemeClr val="accent1"/>
                </a:solidFill>
                <a:latin typeface="Lexend ExtraBold"/>
                <a:ea typeface="Lexend ExtraBold"/>
                <a:cs typeface="Lexend ExtraBold"/>
                <a:sym typeface="Lexend ExtraBold"/>
              </a:rPr>
              <a:t>C1: User Proficiency</a:t>
            </a:r>
            <a:endParaRPr sz="1100">
              <a:solidFill>
                <a:schemeClr val="accent1"/>
              </a:solidFill>
              <a:latin typeface="Lexend ExtraBold"/>
              <a:ea typeface="Lexend ExtraBold"/>
              <a:cs typeface="Lexend ExtraBold"/>
              <a:sym typeface="Lexend ExtraBold"/>
            </a:endParaRPr>
          </a:p>
          <a:p>
            <a:pPr indent="-63500" lvl="0" marL="228600" rtl="0" algn="l">
              <a:spcBef>
                <a:spcPts val="0"/>
              </a:spcBef>
              <a:spcAft>
                <a:spcPts val="0"/>
              </a:spcAft>
              <a:buClr>
                <a:schemeClr val="accent1"/>
              </a:buClr>
              <a:buSzPts val="1000"/>
              <a:buFont typeface="Lexend"/>
              <a:buChar char="●"/>
            </a:pPr>
            <a:r>
              <a:rPr lang="en" sz="1000">
                <a:solidFill>
                  <a:schemeClr val="accent1"/>
                </a:solidFill>
                <a:latin typeface="Lexend ExtraBold"/>
                <a:ea typeface="Lexend ExtraBold"/>
                <a:cs typeface="Lexend ExtraBold"/>
                <a:sym typeface="Lexend ExtraBold"/>
              </a:rPr>
              <a:t> Risk: </a:t>
            </a:r>
            <a:r>
              <a:rPr lang="en" sz="1000">
                <a:solidFill>
                  <a:schemeClr val="accent1"/>
                </a:solidFill>
                <a:latin typeface="Lexend Medium"/>
                <a:ea typeface="Lexend Medium"/>
                <a:cs typeface="Lexend Medium"/>
                <a:sym typeface="Lexend Medium"/>
              </a:rPr>
              <a:t>Users may not have the prerequisite knowledge or skills to benefit from the application.</a:t>
            </a:r>
            <a:endParaRPr sz="1000">
              <a:solidFill>
                <a:schemeClr val="accent1"/>
              </a:solidFill>
              <a:latin typeface="Lexend ExtraBold"/>
              <a:ea typeface="Lexend ExtraBold"/>
              <a:cs typeface="Lexend ExtraBold"/>
              <a:sym typeface="Lexend ExtraBold"/>
            </a:endParaRPr>
          </a:p>
          <a:p>
            <a:pPr indent="-63500" lvl="0" marL="228600" rtl="0" algn="l">
              <a:spcBef>
                <a:spcPts val="0"/>
              </a:spcBef>
              <a:spcAft>
                <a:spcPts val="0"/>
              </a:spcAft>
              <a:buClr>
                <a:schemeClr val="accent1"/>
              </a:buClr>
              <a:buSzPts val="1000"/>
              <a:buFont typeface="Lexend"/>
              <a:buChar char="●"/>
            </a:pPr>
            <a:r>
              <a:rPr lang="en" sz="1000">
                <a:solidFill>
                  <a:schemeClr val="accent1"/>
                </a:solidFill>
                <a:latin typeface="Lexend ExtraBold"/>
                <a:ea typeface="Lexend ExtraBold"/>
                <a:cs typeface="Lexend ExtraBold"/>
                <a:sym typeface="Lexend ExtraBold"/>
              </a:rPr>
              <a:t> M1: </a:t>
            </a:r>
            <a:r>
              <a:rPr lang="en" sz="1000">
                <a:solidFill>
                  <a:schemeClr val="accent1"/>
                </a:solidFill>
                <a:latin typeface="Lexend Medium"/>
                <a:ea typeface="Lexend Medium"/>
                <a:cs typeface="Lexend Medium"/>
                <a:sym typeface="Lexend Medium"/>
              </a:rPr>
              <a:t>Tutorials and introductory lessons help lower the bar for new users.</a:t>
            </a:r>
            <a:endParaRPr sz="1100">
              <a:solidFill>
                <a:schemeClr val="accent1"/>
              </a:solidFill>
              <a:latin typeface="Lexend ExtraBold"/>
              <a:ea typeface="Lexend ExtraBold"/>
              <a:cs typeface="Lexend ExtraBold"/>
              <a:sym typeface="Lexend ExtraBold"/>
            </a:endParaRPr>
          </a:p>
          <a:p>
            <a:pPr indent="0" lvl="0" marL="0" rtl="0" algn="l">
              <a:lnSpc>
                <a:spcPct val="115000"/>
              </a:lnSpc>
              <a:spcBef>
                <a:spcPts val="0"/>
              </a:spcBef>
              <a:spcAft>
                <a:spcPts val="0"/>
              </a:spcAft>
              <a:buNone/>
            </a:pPr>
            <a:r>
              <a:t/>
            </a:r>
            <a:endParaRPr sz="1100">
              <a:solidFill>
                <a:schemeClr val="accent1"/>
              </a:solidFill>
              <a:latin typeface="Lexend ExtraBold"/>
              <a:ea typeface="Lexend ExtraBold"/>
              <a:cs typeface="Lexend ExtraBold"/>
              <a:sym typeface="Lexend ExtraBold"/>
            </a:endParaRPr>
          </a:p>
          <a:p>
            <a:pPr indent="0" lvl="0" marL="0" rtl="0" algn="l">
              <a:lnSpc>
                <a:spcPct val="115000"/>
              </a:lnSpc>
              <a:spcBef>
                <a:spcPts val="0"/>
              </a:spcBef>
              <a:spcAft>
                <a:spcPts val="0"/>
              </a:spcAft>
              <a:buNone/>
            </a:pPr>
            <a:r>
              <a:rPr lang="en" sz="1100">
                <a:solidFill>
                  <a:schemeClr val="accent1"/>
                </a:solidFill>
                <a:latin typeface="Lexend ExtraBold"/>
                <a:ea typeface="Lexend ExtraBold"/>
                <a:cs typeface="Lexend ExtraBold"/>
                <a:sym typeface="Lexend ExtraBold"/>
              </a:rPr>
              <a:t>C2</a:t>
            </a:r>
            <a:r>
              <a:rPr lang="en" sz="1100">
                <a:solidFill>
                  <a:schemeClr val="accent1"/>
                </a:solidFill>
                <a:latin typeface="Lexend ExtraBold"/>
                <a:ea typeface="Lexend ExtraBold"/>
                <a:cs typeface="Lexend ExtraBold"/>
                <a:sym typeface="Lexend ExtraBold"/>
              </a:rPr>
              <a:t>: User Engagement</a:t>
            </a:r>
            <a:endParaRPr sz="1100">
              <a:solidFill>
                <a:schemeClr val="accent1"/>
              </a:solidFill>
              <a:latin typeface="Lexend ExtraBold"/>
              <a:ea typeface="Lexend ExtraBold"/>
              <a:cs typeface="Lexend ExtraBold"/>
              <a:sym typeface="Lexend ExtraBold"/>
            </a:endParaRPr>
          </a:p>
          <a:p>
            <a:pPr indent="-63500" lvl="0" marL="228600" rtl="0" algn="l">
              <a:spcBef>
                <a:spcPts val="0"/>
              </a:spcBef>
              <a:spcAft>
                <a:spcPts val="0"/>
              </a:spcAft>
              <a:buClr>
                <a:schemeClr val="accent1"/>
              </a:buClr>
              <a:buSzPts val="1000"/>
              <a:buFont typeface="Lexend"/>
              <a:buChar char="●"/>
            </a:pPr>
            <a:r>
              <a:rPr lang="en" sz="1000">
                <a:solidFill>
                  <a:schemeClr val="accent1"/>
                </a:solidFill>
                <a:latin typeface="Lexend ExtraBold"/>
                <a:ea typeface="Lexend ExtraBold"/>
                <a:cs typeface="Lexend ExtraBold"/>
                <a:sym typeface="Lexend ExtraBold"/>
              </a:rPr>
              <a:t> Risk: </a:t>
            </a:r>
            <a:r>
              <a:rPr lang="en" sz="1000">
                <a:solidFill>
                  <a:schemeClr val="accent1"/>
                </a:solidFill>
                <a:latin typeface="Lexend Medium"/>
                <a:ea typeface="Lexend Medium"/>
                <a:cs typeface="Lexend Medium"/>
                <a:sym typeface="Lexend Medium"/>
              </a:rPr>
              <a:t>Customers may not feel the need to stay engaged with the games.</a:t>
            </a:r>
            <a:endParaRPr sz="1000">
              <a:solidFill>
                <a:schemeClr val="accent1"/>
              </a:solidFill>
              <a:latin typeface="Lexend Medium"/>
              <a:ea typeface="Lexend Medium"/>
              <a:cs typeface="Lexend Medium"/>
              <a:sym typeface="Lexend Medium"/>
            </a:endParaRPr>
          </a:p>
          <a:p>
            <a:pPr indent="-63500" lvl="0" marL="228600" rtl="0" algn="l">
              <a:spcBef>
                <a:spcPts val="0"/>
              </a:spcBef>
              <a:spcAft>
                <a:spcPts val="0"/>
              </a:spcAft>
              <a:buClr>
                <a:schemeClr val="accent1"/>
              </a:buClr>
              <a:buSzPts val="1000"/>
              <a:buFont typeface="Lexend"/>
              <a:buChar char="●"/>
            </a:pPr>
            <a:r>
              <a:rPr lang="en" sz="1000">
                <a:solidFill>
                  <a:schemeClr val="accent1"/>
                </a:solidFill>
                <a:latin typeface="Lexend ExtraBold"/>
                <a:ea typeface="Lexend ExtraBold"/>
                <a:cs typeface="Lexend ExtraBold"/>
                <a:sym typeface="Lexend ExtraBold"/>
              </a:rPr>
              <a:t> M2: </a:t>
            </a:r>
            <a:r>
              <a:rPr lang="en" sz="1000">
                <a:solidFill>
                  <a:schemeClr val="accent1"/>
                </a:solidFill>
                <a:latin typeface="Lexend Medium"/>
                <a:ea typeface="Lexend Medium"/>
                <a:cs typeface="Lexend Medium"/>
                <a:sym typeface="Lexend Medium"/>
              </a:rPr>
              <a:t>Progress tracking and regular content updates help to maintain user interest.</a:t>
            </a:r>
            <a:endParaRPr sz="1000">
              <a:solidFill>
                <a:schemeClr val="accent1"/>
              </a:solidFill>
              <a:latin typeface="Lexend ExtraBold"/>
              <a:ea typeface="Lexend ExtraBold"/>
              <a:cs typeface="Lexend ExtraBold"/>
              <a:sym typeface="Lexend ExtraBold"/>
            </a:endParaRPr>
          </a:p>
          <a:p>
            <a:pPr indent="0" lvl="0" marL="0" rtl="0" algn="l">
              <a:spcBef>
                <a:spcPts val="0"/>
              </a:spcBef>
              <a:spcAft>
                <a:spcPts val="0"/>
              </a:spcAft>
              <a:buNone/>
            </a:pPr>
            <a:r>
              <a:t/>
            </a:r>
            <a:endParaRPr sz="1000">
              <a:solidFill>
                <a:schemeClr val="accent1"/>
              </a:solidFill>
              <a:latin typeface="Lexend ExtraBold"/>
              <a:ea typeface="Lexend ExtraBold"/>
              <a:cs typeface="Lexend ExtraBold"/>
              <a:sym typeface="Lexend ExtraBold"/>
            </a:endParaRPr>
          </a:p>
          <a:p>
            <a:pPr indent="0" lvl="0" marL="45720" rtl="0" algn="l">
              <a:lnSpc>
                <a:spcPct val="115000"/>
              </a:lnSpc>
              <a:spcBef>
                <a:spcPts val="0"/>
              </a:spcBef>
              <a:spcAft>
                <a:spcPts val="0"/>
              </a:spcAft>
              <a:buNone/>
            </a:pPr>
            <a:r>
              <a:rPr lang="en" sz="1100">
                <a:solidFill>
                  <a:schemeClr val="accent1"/>
                </a:solidFill>
                <a:latin typeface="Lexend ExtraBold"/>
                <a:ea typeface="Lexend ExtraBold"/>
                <a:cs typeface="Lexend ExtraBold"/>
                <a:sym typeface="Lexend ExtraBold"/>
              </a:rPr>
              <a:t>C3: User Feedback</a:t>
            </a:r>
            <a:endParaRPr sz="1100">
              <a:solidFill>
                <a:schemeClr val="accent1"/>
              </a:solidFill>
              <a:latin typeface="Lexend ExtraBold"/>
              <a:ea typeface="Lexend ExtraBold"/>
              <a:cs typeface="Lexend ExtraBold"/>
              <a:sym typeface="Lexend ExtraBold"/>
            </a:endParaRPr>
          </a:p>
          <a:p>
            <a:pPr indent="-63500" lvl="0" marL="228600" rtl="0" algn="l">
              <a:spcBef>
                <a:spcPts val="0"/>
              </a:spcBef>
              <a:spcAft>
                <a:spcPts val="0"/>
              </a:spcAft>
              <a:buClr>
                <a:schemeClr val="accent1"/>
              </a:buClr>
              <a:buSzPts val="1000"/>
              <a:buFont typeface="Lexend"/>
              <a:buChar char="●"/>
            </a:pPr>
            <a:r>
              <a:rPr lang="en" sz="1000">
                <a:solidFill>
                  <a:schemeClr val="accent1"/>
                </a:solidFill>
                <a:latin typeface="Lexend ExtraBold"/>
                <a:ea typeface="Lexend ExtraBold"/>
                <a:cs typeface="Lexend ExtraBold"/>
                <a:sym typeface="Lexend ExtraBold"/>
              </a:rPr>
              <a:t> Risk:</a:t>
            </a:r>
            <a:r>
              <a:rPr lang="en" sz="1000">
                <a:solidFill>
                  <a:schemeClr val="accent1"/>
                </a:solidFill>
                <a:latin typeface="Lexend Medium"/>
                <a:ea typeface="Lexend Medium"/>
                <a:cs typeface="Lexend Medium"/>
                <a:sym typeface="Lexend Medium"/>
              </a:rPr>
              <a:t> If a game is too difficult or is not explained well, then users might stop using the application.</a:t>
            </a:r>
            <a:endParaRPr sz="1000">
              <a:solidFill>
                <a:schemeClr val="accent1"/>
              </a:solidFill>
              <a:latin typeface="Lexend Medium"/>
              <a:ea typeface="Lexend Medium"/>
              <a:cs typeface="Lexend Medium"/>
              <a:sym typeface="Lexend Medium"/>
            </a:endParaRPr>
          </a:p>
          <a:p>
            <a:pPr indent="-63500" lvl="0" marL="228600" rtl="0" algn="l">
              <a:spcBef>
                <a:spcPts val="0"/>
              </a:spcBef>
              <a:spcAft>
                <a:spcPts val="0"/>
              </a:spcAft>
              <a:buClr>
                <a:schemeClr val="accent1"/>
              </a:buClr>
              <a:buSzPts val="1000"/>
              <a:buFont typeface="Lexend"/>
              <a:buChar char="●"/>
            </a:pPr>
            <a:r>
              <a:rPr lang="en" sz="1000">
                <a:solidFill>
                  <a:schemeClr val="accent1"/>
                </a:solidFill>
                <a:latin typeface="Lexend ExtraBold"/>
                <a:ea typeface="Lexend ExtraBold"/>
                <a:cs typeface="Lexend ExtraBold"/>
                <a:sym typeface="Lexend ExtraBold"/>
              </a:rPr>
              <a:t> M3: </a:t>
            </a:r>
            <a:r>
              <a:rPr lang="en" sz="1000">
                <a:solidFill>
                  <a:schemeClr val="accent1"/>
                </a:solidFill>
                <a:latin typeface="Lexend Medium"/>
                <a:ea typeface="Lexend Medium"/>
                <a:cs typeface="Lexend Medium"/>
                <a:sym typeface="Lexend Medium"/>
              </a:rPr>
              <a:t>Provide feedback mechanisms to iterate on the game.</a:t>
            </a:r>
            <a:endParaRPr sz="1000">
              <a:solidFill>
                <a:schemeClr val="accent1"/>
              </a:solidFill>
              <a:latin typeface="Lexend Medium"/>
              <a:ea typeface="Lexend Medium"/>
              <a:cs typeface="Lexend Medium"/>
              <a:sym typeface="Lexend Medium"/>
            </a:endParaRPr>
          </a:p>
        </p:txBody>
      </p:sp>
      <p:sp>
        <p:nvSpPr>
          <p:cNvPr id="491" name="Google Shape;491;p46"/>
          <p:cNvSpPr txBox="1"/>
          <p:nvPr/>
        </p:nvSpPr>
        <p:spPr>
          <a:xfrm rot="-5400000">
            <a:off x="-719625" y="3139775"/>
            <a:ext cx="2937300" cy="261000"/>
          </a:xfrm>
          <a:prstGeom prst="rect">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exend ExtraBold"/>
                <a:ea typeface="Lexend ExtraBold"/>
                <a:cs typeface="Lexend ExtraBold"/>
                <a:sym typeface="Lexend ExtraBold"/>
              </a:rPr>
              <a:t>Likelihood</a:t>
            </a:r>
            <a:endParaRPr>
              <a:solidFill>
                <a:schemeClr val="lt1"/>
              </a:solidFill>
              <a:latin typeface="Lexend ExtraBold"/>
              <a:ea typeface="Lexend ExtraBold"/>
              <a:cs typeface="Lexend ExtraBold"/>
              <a:sym typeface="Lexend ExtraBold"/>
            </a:endParaRPr>
          </a:p>
        </p:txBody>
      </p:sp>
      <p:graphicFrame>
        <p:nvGraphicFramePr>
          <p:cNvPr id="492" name="Google Shape;492;p46"/>
          <p:cNvGraphicFramePr/>
          <p:nvPr/>
        </p:nvGraphicFramePr>
        <p:xfrm>
          <a:off x="879525" y="1249750"/>
          <a:ext cx="3000000" cy="3000000"/>
        </p:xfrm>
        <a:graphic>
          <a:graphicData uri="http://schemas.openxmlformats.org/drawingml/2006/table">
            <a:tbl>
              <a:tblPr>
                <a:noFill/>
                <a:tableStyleId>{20F2F184-D11E-452D-A158-91E5EAFF9F86}</a:tableStyleId>
              </a:tblPr>
              <a:tblGrid>
                <a:gridCol w="1431300"/>
                <a:gridCol w="802250"/>
                <a:gridCol w="825075"/>
                <a:gridCol w="823225"/>
                <a:gridCol w="786650"/>
                <a:gridCol w="812125"/>
              </a:tblGrid>
              <a:tr h="529400">
                <a:tc>
                  <a:txBody>
                    <a:bodyPr/>
                    <a:lstStyle/>
                    <a:p>
                      <a:pPr indent="0" lvl="0" marL="0" rtl="0" algn="l">
                        <a:spcBef>
                          <a:spcPts val="0"/>
                        </a:spcBef>
                        <a:spcAft>
                          <a:spcPts val="0"/>
                        </a:spcAft>
                        <a:buNone/>
                      </a:pPr>
                      <a:r>
                        <a:rPr lang="en" sz="800">
                          <a:solidFill>
                            <a:schemeClr val="accent1"/>
                          </a:solidFill>
                          <a:latin typeface="Lexend"/>
                          <a:ea typeface="Lexend"/>
                          <a:cs typeface="Lexend"/>
                          <a:sym typeface="Lexend"/>
                        </a:rPr>
                        <a:t>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Very 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Medium</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Very 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r>
              <a:tr h="59755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Very 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57595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C2</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62720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Medium</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C1</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59755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C3</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rtl="0" algn="ctr">
                        <a:spcBef>
                          <a:spcPts val="0"/>
                        </a:spcBef>
                        <a:spcAft>
                          <a:spcPts val="0"/>
                        </a:spcAft>
                        <a:buNone/>
                      </a:pPr>
                      <a:r>
                        <a:rPr b="1" lang="en">
                          <a:solidFill>
                            <a:schemeClr val="accent1"/>
                          </a:solidFill>
                          <a:latin typeface="Lexend"/>
                          <a:ea typeface="Lexend"/>
                          <a:cs typeface="Lexend"/>
                          <a:sym typeface="Lexend"/>
                        </a:rPr>
                        <a:t>M2</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561525">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Very 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M</a:t>
                      </a:r>
                      <a:r>
                        <a:rPr b="1" lang="en">
                          <a:solidFill>
                            <a:schemeClr val="accent1"/>
                          </a:solidFill>
                          <a:latin typeface="Lexend"/>
                          <a:ea typeface="Lexend"/>
                          <a:cs typeface="Lexend"/>
                          <a:sym typeface="Lexend"/>
                        </a:rPr>
                        <a:t>3</a:t>
                      </a:r>
                      <a:r>
                        <a:rPr lang="en" sz="800">
                          <a:solidFill>
                            <a:schemeClr val="accent1"/>
                          </a:solidFill>
                          <a:latin typeface="Lexend"/>
                          <a:ea typeface="Lexend"/>
                          <a:cs typeface="Lexend"/>
                          <a:sym typeface="Lexend"/>
                        </a:rPr>
                        <a:t>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M1</a:t>
                      </a:r>
                      <a:r>
                        <a:rPr b="1" lang="en" sz="2400">
                          <a:solidFill>
                            <a:srgbClr val="6AA84F"/>
                          </a:solidFill>
                          <a:latin typeface="Source Sans Pro"/>
                          <a:ea typeface="Source Sans Pro"/>
                          <a:cs typeface="Source Sans Pro"/>
                          <a:sym typeface="Source Sans Pro"/>
                        </a:rPr>
                        <a:t>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r>
            </a:tbl>
          </a:graphicData>
        </a:graphic>
      </p:graphicFrame>
      <p:sp>
        <p:nvSpPr>
          <p:cNvPr id="493" name="Google Shape;493;p46"/>
          <p:cNvSpPr txBox="1"/>
          <p:nvPr/>
        </p:nvSpPr>
        <p:spPr>
          <a:xfrm>
            <a:off x="2310825" y="1039800"/>
            <a:ext cx="4049400" cy="2025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exend ExtraBold"/>
                <a:ea typeface="Lexend ExtraBold"/>
                <a:cs typeface="Lexend ExtraBold"/>
                <a:sym typeface="Lexend ExtraBold"/>
              </a:rPr>
              <a:t>Impact</a:t>
            </a:r>
            <a:endParaRPr>
              <a:solidFill>
                <a:schemeClr val="lt1"/>
              </a:solidFill>
              <a:latin typeface="Lexend ExtraBold"/>
              <a:ea typeface="Lexend ExtraBold"/>
              <a:cs typeface="Lexend ExtraBold"/>
              <a:sym typeface="Lexend Extra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497" name="Shape 497"/>
        <p:cNvGrpSpPr/>
        <p:nvPr/>
      </p:nvGrpSpPr>
      <p:grpSpPr>
        <a:xfrm>
          <a:off x="0" y="0"/>
          <a:ext cx="0" cy="0"/>
          <a:chOff x="0" y="0"/>
          <a:chExt cx="0" cy="0"/>
        </a:xfrm>
      </p:grpSpPr>
      <p:sp>
        <p:nvSpPr>
          <p:cNvPr id="498" name="Google Shape;498;p47"/>
          <p:cNvSpPr/>
          <p:nvPr/>
        </p:nvSpPr>
        <p:spPr>
          <a:xfrm>
            <a:off x="132950" y="865350"/>
            <a:ext cx="1396800" cy="3818700"/>
          </a:xfrm>
          <a:prstGeom prst="rect">
            <a:avLst/>
          </a:prstGeom>
          <a:solidFill>
            <a:schemeClr val="accent6"/>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499" name="Google Shape;499;p47"/>
          <p:cNvSpPr txBox="1"/>
          <p:nvPr>
            <p:ph type="title"/>
          </p:nvPr>
        </p:nvSpPr>
        <p:spPr>
          <a:xfrm>
            <a:off x="1688088" y="251900"/>
            <a:ext cx="4708500" cy="743100"/>
          </a:xfrm>
          <a:prstGeom prst="rect">
            <a:avLst/>
          </a:prstGeom>
        </p:spPr>
        <p:txBody>
          <a:bodyPr anchorCtr="0" anchor="t" bIns="45700" lIns="91425" spcFirstLastPara="1" rIns="91425" wrap="square" tIns="45700">
            <a:normAutofit/>
          </a:bodyPr>
          <a:lstStyle/>
          <a:p>
            <a:pPr indent="0" lvl="0" marL="0" rtl="0" algn="ctr">
              <a:lnSpc>
                <a:spcPct val="85000"/>
              </a:lnSpc>
              <a:spcBef>
                <a:spcPts val="0"/>
              </a:spcBef>
              <a:spcAft>
                <a:spcPts val="0"/>
              </a:spcAft>
              <a:buClr>
                <a:schemeClr val="accent1"/>
              </a:buClr>
              <a:buSzPts val="5000"/>
              <a:buFont typeface="Aharoni"/>
              <a:buNone/>
            </a:pPr>
            <a:r>
              <a:rPr lang="en" sz="5000">
                <a:latin typeface="Source Sans Pro"/>
                <a:ea typeface="Source Sans Pro"/>
                <a:cs typeface="Source Sans Pro"/>
                <a:sym typeface="Source Sans Pro"/>
              </a:rPr>
              <a:t>   Security Risks </a:t>
            </a:r>
            <a:endParaRPr/>
          </a:p>
        </p:txBody>
      </p:sp>
      <p:sp>
        <p:nvSpPr>
          <p:cNvPr id="500" name="Google Shape;500;p47"/>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ReasonED.io </a:t>
            </a:r>
            <a:r>
              <a:rPr lang="en" sz="1100">
                <a:solidFill>
                  <a:schemeClr val="accent1"/>
                </a:solidFill>
                <a:latin typeface="Source Sans Pro"/>
                <a:ea typeface="Source Sans Pro"/>
                <a:cs typeface="Source Sans Pro"/>
                <a:sym typeface="Source Sans Pro"/>
              </a:rPr>
              <a:t>| Design</a:t>
            </a:r>
            <a:endParaRPr sz="1100">
              <a:solidFill>
                <a:schemeClr val="accent1"/>
              </a:solidFill>
              <a:latin typeface="Source Sans Pro"/>
              <a:ea typeface="Source Sans Pro"/>
              <a:cs typeface="Source Sans Pro"/>
              <a:sym typeface="Source Sans Pro"/>
            </a:endParaRPr>
          </a:p>
        </p:txBody>
      </p:sp>
      <p:sp>
        <p:nvSpPr>
          <p:cNvPr id="501" name="Google Shape;501;p47"/>
          <p:cNvSpPr txBox="1"/>
          <p:nvPr>
            <p:ph idx="12" type="sldNum"/>
          </p:nvPr>
        </p:nvSpPr>
        <p:spPr>
          <a:xfrm>
            <a:off x="8559684" y="4769851"/>
            <a:ext cx="548700" cy="393600"/>
          </a:xfrm>
          <a:prstGeom prst="rect">
            <a:avLst/>
          </a:prstGeom>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1" lang="en" sz="1100">
                <a:solidFill>
                  <a:schemeClr val="accent1"/>
                </a:solidFill>
                <a:latin typeface="Source Sans Pro"/>
                <a:ea typeface="Source Sans Pro"/>
                <a:cs typeface="Source Sans Pro"/>
                <a:sym typeface="Source Sans Pro"/>
              </a:rPr>
              <a:t>‹#›</a:t>
            </a:fld>
            <a:endParaRPr>
              <a:solidFill>
                <a:schemeClr val="accent1"/>
              </a:solidFill>
              <a:latin typeface="Arial Rounded"/>
              <a:ea typeface="Arial Rounded"/>
              <a:cs typeface="Arial Rounded"/>
              <a:sym typeface="Arial Rounded"/>
            </a:endParaRPr>
          </a:p>
        </p:txBody>
      </p:sp>
      <p:sp>
        <p:nvSpPr>
          <p:cNvPr id="502" name="Google Shape;502;p47"/>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100">
                <a:solidFill>
                  <a:schemeClr val="accen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sp>
        <p:nvSpPr>
          <p:cNvPr id="503" name="Google Shape;503;p47"/>
          <p:cNvSpPr txBox="1"/>
          <p:nvPr/>
        </p:nvSpPr>
        <p:spPr>
          <a:xfrm>
            <a:off x="6478300" y="965025"/>
            <a:ext cx="2460900" cy="3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1"/>
                </a:solidFill>
                <a:latin typeface="Lexend ExtraBold"/>
                <a:ea typeface="Lexend ExtraBold"/>
                <a:cs typeface="Lexend ExtraBold"/>
                <a:sym typeface="Lexend ExtraBold"/>
              </a:rPr>
              <a:t>S</a:t>
            </a:r>
            <a:r>
              <a:rPr lang="en" sz="1100">
                <a:solidFill>
                  <a:schemeClr val="accent1"/>
                </a:solidFill>
                <a:latin typeface="Lexend ExtraBold"/>
                <a:ea typeface="Lexend ExtraBold"/>
                <a:cs typeface="Lexend ExtraBold"/>
                <a:sym typeface="Lexend ExtraBold"/>
              </a:rPr>
              <a:t>1: Data Security</a:t>
            </a:r>
            <a:endParaRPr b="1" sz="1000">
              <a:solidFill>
                <a:schemeClr val="accent1"/>
              </a:solidFill>
              <a:latin typeface="Lexend"/>
              <a:ea typeface="Lexend"/>
              <a:cs typeface="Lexend"/>
              <a:sym typeface="Lexend"/>
            </a:endParaRPr>
          </a:p>
          <a:p>
            <a:pPr indent="-63500" lvl="0" marL="228600" rtl="0" algn="l">
              <a:spcBef>
                <a:spcPts val="0"/>
              </a:spcBef>
              <a:spcAft>
                <a:spcPts val="0"/>
              </a:spcAft>
              <a:buClr>
                <a:schemeClr val="accent1"/>
              </a:buClr>
              <a:buSzPts val="1000"/>
              <a:buFont typeface="Lexend"/>
              <a:buChar char="●"/>
            </a:pPr>
            <a:r>
              <a:rPr b="1" lang="en" sz="1000">
                <a:solidFill>
                  <a:schemeClr val="accent1"/>
                </a:solidFill>
                <a:latin typeface="Lexend"/>
                <a:ea typeface="Lexend"/>
                <a:cs typeface="Lexend"/>
                <a:sym typeface="Lexend"/>
              </a:rPr>
              <a:t> </a:t>
            </a:r>
            <a:r>
              <a:rPr lang="en" sz="1000">
                <a:solidFill>
                  <a:schemeClr val="accent1"/>
                </a:solidFill>
                <a:latin typeface="Lexend ExtraBold"/>
                <a:ea typeface="Lexend ExtraBold"/>
                <a:cs typeface="Lexend ExtraBold"/>
                <a:sym typeface="Lexend ExtraBold"/>
              </a:rPr>
              <a:t>Risk:</a:t>
            </a:r>
            <a:r>
              <a:rPr lang="en" sz="1000">
                <a:solidFill>
                  <a:schemeClr val="accent1"/>
                </a:solidFill>
                <a:latin typeface="Lexend"/>
                <a:ea typeface="Lexend"/>
                <a:cs typeface="Lexend"/>
                <a:sym typeface="Lexend"/>
              </a:rPr>
              <a:t> </a:t>
            </a:r>
            <a:r>
              <a:rPr lang="en" sz="1000">
                <a:solidFill>
                  <a:schemeClr val="accent1"/>
                </a:solidFill>
                <a:latin typeface="Lexend Medium"/>
                <a:ea typeface="Lexend Medium"/>
                <a:cs typeface="Lexend Medium"/>
                <a:sym typeface="Lexend Medium"/>
              </a:rPr>
              <a:t>Users may be concerned about what data is collected on them.</a:t>
            </a:r>
            <a:endParaRPr sz="1000">
              <a:solidFill>
                <a:schemeClr val="accent1"/>
              </a:solidFill>
              <a:latin typeface="Lexend Medium"/>
              <a:ea typeface="Lexend Medium"/>
              <a:cs typeface="Lexend Medium"/>
              <a:sym typeface="Lexend Medium"/>
            </a:endParaRPr>
          </a:p>
          <a:p>
            <a:pPr indent="-63500" lvl="0" marL="228600" rtl="0" algn="l">
              <a:spcBef>
                <a:spcPts val="0"/>
              </a:spcBef>
              <a:spcAft>
                <a:spcPts val="0"/>
              </a:spcAft>
              <a:buClr>
                <a:schemeClr val="accent1"/>
              </a:buClr>
              <a:buSzPts val="1000"/>
              <a:buFont typeface="Lexend"/>
              <a:buChar char="●"/>
            </a:pPr>
            <a:r>
              <a:rPr lang="en" sz="1000">
                <a:solidFill>
                  <a:schemeClr val="accent1"/>
                </a:solidFill>
                <a:latin typeface="Lexend ExtraBold"/>
                <a:ea typeface="Lexend ExtraBold"/>
                <a:cs typeface="Lexend ExtraBold"/>
                <a:sym typeface="Lexend ExtraBold"/>
              </a:rPr>
              <a:t> M1:</a:t>
            </a:r>
            <a:r>
              <a:rPr lang="en" sz="1000">
                <a:solidFill>
                  <a:schemeClr val="accent1"/>
                </a:solidFill>
                <a:latin typeface="Lexend Medium"/>
                <a:ea typeface="Lexend Medium"/>
                <a:cs typeface="Lexend Medium"/>
                <a:sym typeface="Lexend Medium"/>
              </a:rPr>
              <a:t> Communicate what data is gathered, and comply with data protection regulations to keep collected data safe.</a:t>
            </a:r>
            <a:endParaRPr sz="1000">
              <a:solidFill>
                <a:schemeClr val="accent1"/>
              </a:solidFill>
              <a:latin typeface="Lexend"/>
              <a:ea typeface="Lexend"/>
              <a:cs typeface="Lexend"/>
              <a:sym typeface="Lexend"/>
            </a:endParaRPr>
          </a:p>
          <a:p>
            <a:pPr indent="0" lvl="0" marL="228600" rtl="0" algn="l">
              <a:spcBef>
                <a:spcPts val="0"/>
              </a:spcBef>
              <a:spcAft>
                <a:spcPts val="0"/>
              </a:spcAft>
              <a:buNone/>
            </a:pPr>
            <a:r>
              <a:t/>
            </a:r>
            <a:endParaRPr sz="1000">
              <a:solidFill>
                <a:schemeClr val="accent1"/>
              </a:solidFill>
              <a:latin typeface="Lexend"/>
              <a:ea typeface="Lexend"/>
              <a:cs typeface="Lexend"/>
              <a:sym typeface="Lexend"/>
            </a:endParaRPr>
          </a:p>
          <a:p>
            <a:pPr indent="0" lvl="0" marL="45720" rtl="0" algn="l">
              <a:spcBef>
                <a:spcPts val="0"/>
              </a:spcBef>
              <a:spcAft>
                <a:spcPts val="0"/>
              </a:spcAft>
              <a:buNone/>
            </a:pPr>
            <a:r>
              <a:rPr lang="en" sz="1100">
                <a:solidFill>
                  <a:schemeClr val="accent1"/>
                </a:solidFill>
                <a:latin typeface="Lexend ExtraBold"/>
                <a:ea typeface="Lexend ExtraBold"/>
                <a:cs typeface="Lexend ExtraBold"/>
                <a:sym typeface="Lexend ExtraBold"/>
              </a:rPr>
              <a:t>S2: Account Security</a:t>
            </a:r>
            <a:endParaRPr sz="1100">
              <a:solidFill>
                <a:schemeClr val="accent1"/>
              </a:solidFill>
              <a:latin typeface="Lexend ExtraBold"/>
              <a:ea typeface="Lexend ExtraBold"/>
              <a:cs typeface="Lexend ExtraBold"/>
              <a:sym typeface="Lexend ExtraBold"/>
            </a:endParaRPr>
          </a:p>
          <a:p>
            <a:pPr indent="-63500" lvl="0" marL="228600" rtl="0" algn="l">
              <a:spcBef>
                <a:spcPts val="0"/>
              </a:spcBef>
              <a:spcAft>
                <a:spcPts val="0"/>
              </a:spcAft>
              <a:buClr>
                <a:schemeClr val="accent1"/>
              </a:buClr>
              <a:buSzPts val="1000"/>
              <a:buFont typeface="Lexend"/>
              <a:buChar char="●"/>
            </a:pPr>
            <a:r>
              <a:rPr b="1" lang="en" sz="1000">
                <a:solidFill>
                  <a:schemeClr val="accent1"/>
                </a:solidFill>
                <a:latin typeface="Lexend"/>
                <a:ea typeface="Lexend"/>
                <a:cs typeface="Lexend"/>
                <a:sym typeface="Lexend"/>
              </a:rPr>
              <a:t> </a:t>
            </a:r>
            <a:r>
              <a:rPr lang="en" sz="1000">
                <a:solidFill>
                  <a:schemeClr val="accent1"/>
                </a:solidFill>
                <a:latin typeface="Lexend ExtraBold"/>
                <a:ea typeface="Lexend ExtraBold"/>
                <a:cs typeface="Lexend ExtraBold"/>
                <a:sym typeface="Lexend ExtraBold"/>
              </a:rPr>
              <a:t>Risk:</a:t>
            </a:r>
            <a:r>
              <a:rPr lang="en" sz="1000">
                <a:solidFill>
                  <a:schemeClr val="accent1"/>
                </a:solidFill>
                <a:latin typeface="Lexend"/>
                <a:ea typeface="Lexend"/>
                <a:cs typeface="Lexend"/>
                <a:sym typeface="Lexend"/>
              </a:rPr>
              <a:t> </a:t>
            </a:r>
            <a:r>
              <a:rPr lang="en" sz="1000">
                <a:solidFill>
                  <a:schemeClr val="accent1"/>
                </a:solidFill>
                <a:latin typeface="Lexend Medium"/>
                <a:ea typeface="Lexend Medium"/>
                <a:cs typeface="Lexend Medium"/>
                <a:sym typeface="Lexend Medium"/>
              </a:rPr>
              <a:t>Unauthorized access to a user account.</a:t>
            </a:r>
            <a:endParaRPr sz="1000">
              <a:solidFill>
                <a:schemeClr val="accent1"/>
              </a:solidFill>
              <a:latin typeface="Lexend"/>
              <a:ea typeface="Lexend"/>
              <a:cs typeface="Lexend"/>
              <a:sym typeface="Lexend"/>
            </a:endParaRPr>
          </a:p>
          <a:p>
            <a:pPr indent="-63500" lvl="0" marL="228600" rtl="0" algn="l">
              <a:spcBef>
                <a:spcPts val="0"/>
              </a:spcBef>
              <a:spcAft>
                <a:spcPts val="0"/>
              </a:spcAft>
              <a:buClr>
                <a:schemeClr val="accent1"/>
              </a:buClr>
              <a:buSzPts val="1000"/>
              <a:buFont typeface="Lexend"/>
              <a:buChar char="●"/>
            </a:pPr>
            <a:r>
              <a:rPr b="1" lang="en" sz="1000">
                <a:solidFill>
                  <a:schemeClr val="accent1"/>
                </a:solidFill>
                <a:latin typeface="Lexend"/>
                <a:ea typeface="Lexend"/>
                <a:cs typeface="Lexend"/>
                <a:sym typeface="Lexend"/>
              </a:rPr>
              <a:t> </a:t>
            </a:r>
            <a:r>
              <a:rPr lang="en" sz="1000">
                <a:solidFill>
                  <a:schemeClr val="accent1"/>
                </a:solidFill>
                <a:latin typeface="Lexend ExtraBold"/>
                <a:ea typeface="Lexend ExtraBold"/>
                <a:cs typeface="Lexend ExtraBold"/>
                <a:sym typeface="Lexend ExtraBold"/>
              </a:rPr>
              <a:t>M2:</a:t>
            </a:r>
            <a:r>
              <a:rPr lang="en" sz="1000">
                <a:solidFill>
                  <a:schemeClr val="accent1"/>
                </a:solidFill>
                <a:latin typeface="Lexend"/>
                <a:ea typeface="Lexend"/>
                <a:cs typeface="Lexend"/>
                <a:sym typeface="Lexend"/>
              </a:rPr>
              <a:t> </a:t>
            </a:r>
            <a:r>
              <a:rPr lang="en" sz="1000">
                <a:solidFill>
                  <a:schemeClr val="accent1"/>
                </a:solidFill>
                <a:latin typeface="Lexend Medium"/>
                <a:ea typeface="Lexend Medium"/>
                <a:cs typeface="Lexend Medium"/>
                <a:sym typeface="Lexend Medium"/>
              </a:rPr>
              <a:t>Strong password policies and two-factor authorization for account login.</a:t>
            </a:r>
            <a:endParaRPr sz="1000">
              <a:solidFill>
                <a:schemeClr val="accent1"/>
              </a:solidFill>
              <a:latin typeface="Lexend"/>
              <a:ea typeface="Lexend"/>
              <a:cs typeface="Lexend"/>
              <a:sym typeface="Lexend"/>
            </a:endParaRPr>
          </a:p>
          <a:p>
            <a:pPr indent="0" lvl="0" marL="228600" rtl="0" algn="l">
              <a:spcBef>
                <a:spcPts val="0"/>
              </a:spcBef>
              <a:spcAft>
                <a:spcPts val="0"/>
              </a:spcAft>
              <a:buNone/>
            </a:pPr>
            <a:r>
              <a:t/>
            </a:r>
            <a:endParaRPr sz="1000">
              <a:solidFill>
                <a:schemeClr val="accent1"/>
              </a:solidFill>
              <a:latin typeface="Lexend"/>
              <a:ea typeface="Lexend"/>
              <a:cs typeface="Lexend"/>
              <a:sym typeface="Lexend"/>
            </a:endParaRPr>
          </a:p>
          <a:p>
            <a:pPr indent="0" lvl="0" marL="45720" marR="0" rtl="0" algn="l">
              <a:lnSpc>
                <a:spcPct val="100000"/>
              </a:lnSpc>
              <a:spcBef>
                <a:spcPts val="0"/>
              </a:spcBef>
              <a:spcAft>
                <a:spcPts val="0"/>
              </a:spcAft>
              <a:buNone/>
            </a:pPr>
            <a:r>
              <a:rPr lang="en" sz="1100">
                <a:solidFill>
                  <a:schemeClr val="accent1"/>
                </a:solidFill>
                <a:latin typeface="Lexend ExtraBold"/>
                <a:ea typeface="Lexend ExtraBold"/>
                <a:cs typeface="Lexend ExtraBold"/>
                <a:sym typeface="Lexend ExtraBold"/>
              </a:rPr>
              <a:t>S3: Security Updates</a:t>
            </a:r>
            <a:endParaRPr sz="1100">
              <a:solidFill>
                <a:schemeClr val="accent1"/>
              </a:solidFill>
              <a:latin typeface="Lexend ExtraBold"/>
              <a:ea typeface="Lexend ExtraBold"/>
              <a:cs typeface="Lexend ExtraBold"/>
              <a:sym typeface="Lexend ExtraBold"/>
            </a:endParaRPr>
          </a:p>
          <a:p>
            <a:pPr indent="-63500" lvl="0" marL="228600" rtl="0" algn="l">
              <a:spcBef>
                <a:spcPts val="0"/>
              </a:spcBef>
              <a:spcAft>
                <a:spcPts val="0"/>
              </a:spcAft>
              <a:buClr>
                <a:schemeClr val="accent1"/>
              </a:buClr>
              <a:buSzPts val="1000"/>
              <a:buFont typeface="Lexend"/>
              <a:buChar char="●"/>
            </a:pPr>
            <a:r>
              <a:rPr b="1" lang="en" sz="1000">
                <a:solidFill>
                  <a:schemeClr val="accent1"/>
                </a:solidFill>
                <a:latin typeface="Lexend"/>
                <a:ea typeface="Lexend"/>
                <a:cs typeface="Lexend"/>
                <a:sym typeface="Lexend"/>
              </a:rPr>
              <a:t> </a:t>
            </a:r>
            <a:r>
              <a:rPr lang="en" sz="1000">
                <a:solidFill>
                  <a:schemeClr val="accent1"/>
                </a:solidFill>
                <a:latin typeface="Lexend ExtraBold"/>
                <a:ea typeface="Lexend ExtraBold"/>
                <a:cs typeface="Lexend ExtraBold"/>
                <a:sym typeface="Lexend ExtraBold"/>
              </a:rPr>
              <a:t>Risk:</a:t>
            </a:r>
            <a:r>
              <a:rPr lang="en" sz="1000">
                <a:solidFill>
                  <a:schemeClr val="accent1"/>
                </a:solidFill>
                <a:latin typeface="Lexend"/>
                <a:ea typeface="Lexend"/>
                <a:cs typeface="Lexend"/>
                <a:sym typeface="Lexend"/>
              </a:rPr>
              <a:t> </a:t>
            </a:r>
            <a:r>
              <a:rPr lang="en" sz="1000">
                <a:solidFill>
                  <a:schemeClr val="accent1"/>
                </a:solidFill>
                <a:latin typeface="Lexend Medium"/>
                <a:ea typeface="Lexend Medium"/>
                <a:cs typeface="Lexend Medium"/>
                <a:sym typeface="Lexend Medium"/>
              </a:rPr>
              <a:t>New exploits are discovered which jeopardize our systems.</a:t>
            </a:r>
            <a:endParaRPr sz="1000">
              <a:solidFill>
                <a:schemeClr val="accent1"/>
              </a:solidFill>
              <a:latin typeface="Lexend"/>
              <a:ea typeface="Lexend"/>
              <a:cs typeface="Lexend"/>
              <a:sym typeface="Lexend"/>
            </a:endParaRPr>
          </a:p>
          <a:p>
            <a:pPr indent="-63500" lvl="0" marL="228600" rtl="0" algn="l">
              <a:spcBef>
                <a:spcPts val="0"/>
              </a:spcBef>
              <a:spcAft>
                <a:spcPts val="0"/>
              </a:spcAft>
              <a:buClr>
                <a:schemeClr val="accent1"/>
              </a:buClr>
              <a:buSzPts val="1000"/>
              <a:buFont typeface="Lexend"/>
              <a:buChar char="●"/>
            </a:pPr>
            <a:r>
              <a:rPr b="1" lang="en" sz="1000">
                <a:solidFill>
                  <a:schemeClr val="accent1"/>
                </a:solidFill>
                <a:latin typeface="Lexend"/>
                <a:ea typeface="Lexend"/>
                <a:cs typeface="Lexend"/>
                <a:sym typeface="Lexend"/>
              </a:rPr>
              <a:t> </a:t>
            </a:r>
            <a:r>
              <a:rPr lang="en" sz="1000">
                <a:solidFill>
                  <a:schemeClr val="accent1"/>
                </a:solidFill>
                <a:latin typeface="Lexend ExtraBold"/>
                <a:ea typeface="Lexend ExtraBold"/>
                <a:cs typeface="Lexend ExtraBold"/>
                <a:sym typeface="Lexend ExtraBold"/>
              </a:rPr>
              <a:t>M3:</a:t>
            </a:r>
            <a:r>
              <a:rPr lang="en" sz="1000">
                <a:solidFill>
                  <a:schemeClr val="accent1"/>
                </a:solidFill>
                <a:latin typeface="Lexend"/>
                <a:ea typeface="Lexend"/>
                <a:cs typeface="Lexend"/>
                <a:sym typeface="Lexend"/>
              </a:rPr>
              <a:t> </a:t>
            </a:r>
            <a:r>
              <a:rPr lang="en" sz="1000">
                <a:solidFill>
                  <a:schemeClr val="accent1"/>
                </a:solidFill>
                <a:latin typeface="Lexend Medium"/>
                <a:ea typeface="Lexend Medium"/>
                <a:cs typeface="Lexend Medium"/>
                <a:sym typeface="Lexend Medium"/>
              </a:rPr>
              <a:t>A regular schedule for checking for exploits and implementing security patches.</a:t>
            </a:r>
            <a:endParaRPr b="1">
              <a:latin typeface="Lexend"/>
              <a:ea typeface="Lexend"/>
              <a:cs typeface="Lexend"/>
              <a:sym typeface="Lexend"/>
            </a:endParaRPr>
          </a:p>
        </p:txBody>
      </p:sp>
      <p:sp>
        <p:nvSpPr>
          <p:cNvPr id="504" name="Google Shape;504;p47"/>
          <p:cNvSpPr txBox="1"/>
          <p:nvPr/>
        </p:nvSpPr>
        <p:spPr>
          <a:xfrm rot="-5400000">
            <a:off x="-719625" y="3139775"/>
            <a:ext cx="2937300" cy="261000"/>
          </a:xfrm>
          <a:prstGeom prst="rect">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exend ExtraBold"/>
                <a:ea typeface="Lexend ExtraBold"/>
                <a:cs typeface="Lexend ExtraBold"/>
                <a:sym typeface="Lexend ExtraBold"/>
              </a:rPr>
              <a:t>Likelihood</a:t>
            </a:r>
            <a:endParaRPr>
              <a:solidFill>
                <a:schemeClr val="lt1"/>
              </a:solidFill>
              <a:latin typeface="Lexend ExtraBold"/>
              <a:ea typeface="Lexend ExtraBold"/>
              <a:cs typeface="Lexend ExtraBold"/>
              <a:sym typeface="Lexend ExtraBold"/>
            </a:endParaRPr>
          </a:p>
        </p:txBody>
      </p:sp>
      <p:graphicFrame>
        <p:nvGraphicFramePr>
          <p:cNvPr id="505" name="Google Shape;505;p47"/>
          <p:cNvGraphicFramePr/>
          <p:nvPr/>
        </p:nvGraphicFramePr>
        <p:xfrm>
          <a:off x="879525" y="1249750"/>
          <a:ext cx="3000000" cy="3000000"/>
        </p:xfrm>
        <a:graphic>
          <a:graphicData uri="http://schemas.openxmlformats.org/drawingml/2006/table">
            <a:tbl>
              <a:tblPr>
                <a:noFill/>
                <a:tableStyleId>{20F2F184-D11E-452D-A158-91E5EAFF9F86}</a:tableStyleId>
              </a:tblPr>
              <a:tblGrid>
                <a:gridCol w="1431300"/>
                <a:gridCol w="802250"/>
                <a:gridCol w="825075"/>
                <a:gridCol w="823225"/>
                <a:gridCol w="786650"/>
                <a:gridCol w="812125"/>
              </a:tblGrid>
              <a:tr h="529400">
                <a:tc>
                  <a:txBody>
                    <a:bodyPr/>
                    <a:lstStyle/>
                    <a:p>
                      <a:pPr indent="0" lvl="0" marL="0" rtl="0" algn="l">
                        <a:spcBef>
                          <a:spcPts val="0"/>
                        </a:spcBef>
                        <a:spcAft>
                          <a:spcPts val="0"/>
                        </a:spcAft>
                        <a:buNone/>
                      </a:pPr>
                      <a:r>
                        <a:rPr lang="en" sz="800">
                          <a:solidFill>
                            <a:schemeClr val="accent1"/>
                          </a:solidFill>
                          <a:latin typeface="Lexend"/>
                          <a:ea typeface="Lexend"/>
                          <a:cs typeface="Lexend"/>
                          <a:sym typeface="Lexend"/>
                        </a:rPr>
                        <a:t>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Very 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Medium</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Very 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r>
              <a:tr h="59755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Very 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57595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rPr lang="en">
                          <a:solidFill>
                            <a:schemeClr val="accent1"/>
                          </a:solidFill>
                          <a:latin typeface="Lexend"/>
                          <a:ea typeface="Lexend"/>
                          <a:cs typeface="Lexend"/>
                          <a:sym typeface="Lexend"/>
                        </a:rPr>
                        <a:t> </a:t>
                      </a:r>
                      <a:r>
                        <a:rPr b="1" lang="en">
                          <a:solidFill>
                            <a:schemeClr val="accent1"/>
                          </a:solidFill>
                          <a:latin typeface="Lexend"/>
                          <a:ea typeface="Lexend"/>
                          <a:cs typeface="Lexend"/>
                          <a:sym typeface="Lexend"/>
                        </a:rPr>
                        <a:t>S2</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62720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Medium</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S1</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solidFill>
                            <a:schemeClr val="accent1"/>
                          </a:solidFill>
                          <a:latin typeface="Lexend"/>
                          <a:ea typeface="Lexend"/>
                          <a:cs typeface="Lexend"/>
                          <a:sym typeface="Lexend"/>
                        </a:rPr>
                        <a:t>S</a:t>
                      </a:r>
                      <a:r>
                        <a:rPr b="1" lang="en">
                          <a:solidFill>
                            <a:schemeClr val="accent1"/>
                          </a:solidFill>
                          <a:latin typeface="Lexend"/>
                          <a:ea typeface="Lexend"/>
                          <a:cs typeface="Lexend"/>
                          <a:sym typeface="Lexend"/>
                        </a:rPr>
                        <a:t>3</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59755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rtl="0" algn="ctr">
                        <a:spcBef>
                          <a:spcPts val="0"/>
                        </a:spcBef>
                        <a:spcAft>
                          <a:spcPts val="0"/>
                        </a:spcAft>
                        <a:buNone/>
                      </a:pPr>
                      <a:r>
                        <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561525">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Very 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rtl="0" algn="ctr">
                        <a:spcBef>
                          <a:spcPts val="0"/>
                        </a:spcBef>
                        <a:spcAft>
                          <a:spcPts val="0"/>
                        </a:spcAft>
                        <a:buNone/>
                      </a:pPr>
                      <a:r>
                        <a:rPr b="1" lang="en">
                          <a:solidFill>
                            <a:schemeClr val="accent1"/>
                          </a:solidFill>
                          <a:latin typeface="Lexend"/>
                          <a:ea typeface="Lexend"/>
                          <a:cs typeface="Lexend"/>
                          <a:sym typeface="Lexend"/>
                        </a:rPr>
                        <a:t>M1</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M2</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rtl="0" algn="ctr">
                        <a:spcBef>
                          <a:spcPts val="0"/>
                        </a:spcBef>
                        <a:spcAft>
                          <a:spcPts val="0"/>
                        </a:spcAft>
                        <a:buNone/>
                      </a:pPr>
                      <a:r>
                        <a:rPr b="1" lang="en">
                          <a:solidFill>
                            <a:schemeClr val="accent1"/>
                          </a:solidFill>
                          <a:latin typeface="Lexend"/>
                          <a:ea typeface="Lexend"/>
                          <a:cs typeface="Lexend"/>
                          <a:sym typeface="Lexend"/>
                        </a:rPr>
                        <a:t>M3</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r>
            </a:tbl>
          </a:graphicData>
        </a:graphic>
      </p:graphicFrame>
      <p:sp>
        <p:nvSpPr>
          <p:cNvPr id="506" name="Google Shape;506;p47"/>
          <p:cNvSpPr txBox="1"/>
          <p:nvPr/>
        </p:nvSpPr>
        <p:spPr>
          <a:xfrm>
            <a:off x="2310825" y="1039800"/>
            <a:ext cx="4049400" cy="2025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exend ExtraBold"/>
                <a:ea typeface="Lexend ExtraBold"/>
                <a:cs typeface="Lexend ExtraBold"/>
                <a:sym typeface="Lexend ExtraBold"/>
              </a:rPr>
              <a:t>Impact</a:t>
            </a:r>
            <a:endParaRPr>
              <a:solidFill>
                <a:schemeClr val="lt1"/>
              </a:solidFill>
              <a:latin typeface="Lexend ExtraBold"/>
              <a:ea typeface="Lexend ExtraBold"/>
              <a:cs typeface="Lexend ExtraBold"/>
              <a:sym typeface="Lexend Extra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11" name="Shape 511"/>
        <p:cNvGrpSpPr/>
        <p:nvPr/>
      </p:nvGrpSpPr>
      <p:grpSpPr>
        <a:xfrm>
          <a:off x="0" y="0"/>
          <a:ext cx="0" cy="0"/>
          <a:chOff x="0" y="0"/>
          <a:chExt cx="0" cy="0"/>
        </a:xfrm>
      </p:grpSpPr>
      <p:sp>
        <p:nvSpPr>
          <p:cNvPr id="512" name="Google Shape;512;p48"/>
          <p:cNvSpPr txBox="1"/>
          <p:nvPr/>
        </p:nvSpPr>
        <p:spPr>
          <a:xfrm>
            <a:off x="348800" y="229400"/>
            <a:ext cx="1985400" cy="992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500"/>
              </a:spcBef>
              <a:spcAft>
                <a:spcPts val="0"/>
              </a:spcAft>
              <a:buNone/>
            </a:pPr>
            <a:r>
              <a:rPr b="1" lang="en" sz="5600">
                <a:solidFill>
                  <a:schemeClr val="accent1"/>
                </a:solidFill>
                <a:latin typeface="Source Sans Pro"/>
                <a:ea typeface="Source Sans Pro"/>
                <a:cs typeface="Source Sans Pro"/>
                <a:sym typeface="Source Sans Pro"/>
              </a:rPr>
              <a:t>MFCD </a:t>
            </a:r>
            <a:endParaRPr b="1" sz="5600">
              <a:solidFill>
                <a:schemeClr val="accent1"/>
              </a:solidFill>
              <a:latin typeface="Source Sans Pro"/>
              <a:ea typeface="Source Sans Pro"/>
              <a:cs typeface="Source Sans Pro"/>
              <a:sym typeface="Source Sans Pro"/>
            </a:endParaRPr>
          </a:p>
          <a:p>
            <a:pPr indent="0" lvl="0" marL="0" marR="0" rtl="0" algn="l">
              <a:lnSpc>
                <a:spcPct val="85000"/>
              </a:lnSpc>
              <a:spcBef>
                <a:spcPts val="1000"/>
              </a:spcBef>
              <a:spcAft>
                <a:spcPts val="0"/>
              </a:spcAft>
              <a:buClr>
                <a:schemeClr val="dk1"/>
              </a:buClr>
              <a:buSzPts val="7500"/>
              <a:buFont typeface="Aharoni"/>
              <a:buNone/>
            </a:pPr>
            <a:r>
              <a:t/>
            </a:r>
            <a:endParaRPr b="1" sz="5000">
              <a:solidFill>
                <a:schemeClr val="accent1"/>
              </a:solidFill>
              <a:latin typeface="Source Sans Pro"/>
              <a:ea typeface="Source Sans Pro"/>
              <a:cs typeface="Source Sans Pro"/>
              <a:sym typeface="Source Sans Pro"/>
            </a:endParaRPr>
          </a:p>
          <a:p>
            <a:pPr indent="0" lvl="0" marL="0" marR="0" rtl="0" algn="l">
              <a:lnSpc>
                <a:spcPct val="85000"/>
              </a:lnSpc>
              <a:spcBef>
                <a:spcPts val="0"/>
              </a:spcBef>
              <a:spcAft>
                <a:spcPts val="0"/>
              </a:spcAft>
              <a:buClr>
                <a:schemeClr val="dk1"/>
              </a:buClr>
              <a:buSzPts val="7500"/>
              <a:buFont typeface="Aharoni"/>
              <a:buNone/>
            </a:pPr>
            <a:r>
              <a:t/>
            </a:r>
            <a:endParaRPr b="1" sz="5000">
              <a:solidFill>
                <a:schemeClr val="accent1"/>
              </a:solidFill>
              <a:latin typeface="Source Sans Pro"/>
              <a:ea typeface="Source Sans Pro"/>
              <a:cs typeface="Source Sans Pro"/>
              <a:sym typeface="Source Sans Pro"/>
            </a:endParaRPr>
          </a:p>
        </p:txBody>
      </p:sp>
      <p:sp>
        <p:nvSpPr>
          <p:cNvPr id="513" name="Google Shape;513;p48"/>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ReasonED.io | Design</a:t>
            </a:r>
            <a:endParaRPr sz="1100">
              <a:solidFill>
                <a:schemeClr val="accent1"/>
              </a:solidFill>
              <a:latin typeface="Source Sans Pro"/>
              <a:ea typeface="Source Sans Pro"/>
              <a:cs typeface="Source Sans Pro"/>
              <a:sym typeface="Source Sans Pro"/>
            </a:endParaRPr>
          </a:p>
        </p:txBody>
      </p:sp>
      <p:sp>
        <p:nvSpPr>
          <p:cNvPr id="514" name="Google Shape;514;p48"/>
          <p:cNvSpPr txBox="1"/>
          <p:nvPr>
            <p:ph idx="12" type="sldNum"/>
          </p:nvPr>
        </p:nvSpPr>
        <p:spPr>
          <a:xfrm>
            <a:off x="8454209"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a:solidFill>
                <a:schemeClr val="lt1"/>
              </a:solidFill>
            </a:endParaRPr>
          </a:p>
        </p:txBody>
      </p:sp>
      <p:sp>
        <p:nvSpPr>
          <p:cNvPr id="515" name="Google Shape;515;p48"/>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pic>
        <p:nvPicPr>
          <p:cNvPr id="516" name="Google Shape;516;p48"/>
          <p:cNvPicPr preferRelativeResize="0"/>
          <p:nvPr/>
        </p:nvPicPr>
        <p:blipFill>
          <a:blip r:embed="rId3">
            <a:alphaModFix/>
          </a:blip>
          <a:stretch>
            <a:fillRect/>
          </a:stretch>
        </p:blipFill>
        <p:spPr>
          <a:xfrm>
            <a:off x="272025" y="514350"/>
            <a:ext cx="6701875" cy="43784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654910" y="399513"/>
            <a:ext cx="4173000" cy="8574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5000"/>
              <a:buFont typeface="Aharoni"/>
              <a:buNone/>
            </a:pPr>
            <a:r>
              <a:rPr lang="en" sz="5000">
                <a:latin typeface="Source Sans Pro"/>
                <a:ea typeface="Source Sans Pro"/>
                <a:cs typeface="Source Sans Pro"/>
                <a:sym typeface="Source Sans Pro"/>
              </a:rPr>
              <a:t>Vision</a:t>
            </a:r>
            <a:endParaRPr/>
          </a:p>
        </p:txBody>
      </p:sp>
      <p:sp>
        <p:nvSpPr>
          <p:cNvPr id="133" name="Google Shape;133;p22"/>
          <p:cNvSpPr txBox="1"/>
          <p:nvPr>
            <p:ph idx="1" type="body"/>
          </p:nvPr>
        </p:nvSpPr>
        <p:spPr>
          <a:xfrm>
            <a:off x="513300" y="1463138"/>
            <a:ext cx="3881100" cy="3575700"/>
          </a:xfrm>
          <a:prstGeom prst="rect">
            <a:avLst/>
          </a:prstGeom>
        </p:spPr>
        <p:txBody>
          <a:bodyPr anchorCtr="0" anchor="t" bIns="45700" lIns="91425" spcFirstLastPara="1" rIns="91425" wrap="square" tIns="45700">
            <a:normAutofit fontScale="92500" lnSpcReduction="10000"/>
          </a:bodyPr>
          <a:lstStyle/>
          <a:p>
            <a:pPr indent="-346075" lvl="0" marL="457200" rtl="0" algn="l">
              <a:lnSpc>
                <a:spcPct val="115000"/>
              </a:lnSpc>
              <a:spcBef>
                <a:spcPts val="1400"/>
              </a:spcBef>
              <a:spcAft>
                <a:spcPts val="0"/>
              </a:spcAft>
              <a:buSzPct val="100000"/>
              <a:buFont typeface="Lexend SemiBold"/>
              <a:buChar char="•"/>
            </a:pPr>
            <a:r>
              <a:rPr b="0" lang="en" sz="2000">
                <a:latin typeface="Lexend SemiBold"/>
                <a:ea typeface="Lexend SemiBold"/>
                <a:cs typeface="Lexend SemiBold"/>
                <a:sym typeface="Lexend SemiBold"/>
              </a:rPr>
              <a:t>Cultivate Logical Fallacy Skills Throughout</a:t>
            </a:r>
            <a:r>
              <a:rPr b="0" i="1" lang="en" sz="2000">
                <a:latin typeface="Lexend SemiBold"/>
                <a:ea typeface="Lexend SemiBold"/>
                <a:cs typeface="Lexend SemiBold"/>
                <a:sym typeface="Lexend SemiBold"/>
              </a:rPr>
              <a:t> </a:t>
            </a:r>
            <a:r>
              <a:rPr b="0" lang="en" sz="2000">
                <a:latin typeface="Lexend SemiBold"/>
                <a:ea typeface="Lexend SemiBold"/>
                <a:cs typeface="Lexend SemiBold"/>
                <a:sym typeface="Lexend SemiBold"/>
              </a:rPr>
              <a:t>K-12 and Adulthood</a:t>
            </a:r>
            <a:endParaRPr b="0" sz="2000">
              <a:latin typeface="Lexend SemiBold"/>
              <a:ea typeface="Lexend SemiBold"/>
              <a:cs typeface="Lexend SemiBold"/>
              <a:sym typeface="Lexend SemiBold"/>
            </a:endParaRPr>
          </a:p>
          <a:p>
            <a:pPr indent="-346075" lvl="0" marL="457200" rtl="0" algn="l">
              <a:lnSpc>
                <a:spcPct val="115000"/>
              </a:lnSpc>
              <a:spcBef>
                <a:spcPts val="1000"/>
              </a:spcBef>
              <a:spcAft>
                <a:spcPts val="0"/>
              </a:spcAft>
              <a:buSzPct val="100000"/>
              <a:buFont typeface="Lexend SemiBold"/>
              <a:buChar char="•"/>
            </a:pPr>
            <a:r>
              <a:rPr b="0" lang="en" sz="2000">
                <a:latin typeface="Lexend SemiBold"/>
                <a:ea typeface="Lexend SemiBold"/>
                <a:cs typeface="Lexend SemiBold"/>
                <a:sym typeface="Lexend SemiBold"/>
              </a:rPr>
              <a:t>Game-Based Learning Website</a:t>
            </a:r>
            <a:endParaRPr b="0" sz="2000">
              <a:latin typeface="Lexend SemiBold"/>
              <a:ea typeface="Lexend SemiBold"/>
              <a:cs typeface="Lexend SemiBold"/>
              <a:sym typeface="Lexend SemiBold"/>
            </a:endParaRPr>
          </a:p>
          <a:p>
            <a:pPr indent="-346075" lvl="0" marL="457200" rtl="0" algn="l">
              <a:lnSpc>
                <a:spcPct val="115000"/>
              </a:lnSpc>
              <a:spcBef>
                <a:spcPts val="1000"/>
              </a:spcBef>
              <a:spcAft>
                <a:spcPts val="0"/>
              </a:spcAft>
              <a:buSzPct val="100000"/>
              <a:buFont typeface="Lexend SemiBold"/>
              <a:buChar char="•"/>
            </a:pPr>
            <a:r>
              <a:rPr b="0" lang="en" sz="2000">
                <a:latin typeface="Lexend SemiBold"/>
                <a:ea typeface="Lexend SemiBold"/>
                <a:cs typeface="Lexend SemiBold"/>
                <a:sym typeface="Lexend SemiBold"/>
              </a:rPr>
              <a:t>Engaging Games For Every Age</a:t>
            </a:r>
            <a:endParaRPr b="0" sz="2000">
              <a:latin typeface="Lexend SemiBold"/>
              <a:ea typeface="Lexend SemiBold"/>
              <a:cs typeface="Lexend SemiBold"/>
              <a:sym typeface="Lexend SemiBold"/>
            </a:endParaRPr>
          </a:p>
          <a:p>
            <a:pPr indent="-346075" lvl="0" marL="457200" rtl="0" algn="l">
              <a:lnSpc>
                <a:spcPct val="115000"/>
              </a:lnSpc>
              <a:spcBef>
                <a:spcPts val="1000"/>
              </a:spcBef>
              <a:spcAft>
                <a:spcPts val="0"/>
              </a:spcAft>
              <a:buSzPct val="100000"/>
              <a:buFont typeface="Lexend SemiBold"/>
              <a:buChar char="•"/>
            </a:pPr>
            <a:r>
              <a:rPr b="0" lang="en" sz="2000">
                <a:latin typeface="Lexend SemiBold"/>
                <a:ea typeface="Lexend SemiBold"/>
                <a:cs typeface="Lexend SemiBold"/>
                <a:sym typeface="Lexend SemiBold"/>
              </a:rPr>
              <a:t>Make Critical Reasoning Education Fun &amp; Accessible</a:t>
            </a:r>
            <a:endParaRPr b="0" sz="2000">
              <a:latin typeface="Lexend SemiBold"/>
              <a:ea typeface="Lexend SemiBold"/>
              <a:cs typeface="Lexend SemiBold"/>
              <a:sym typeface="Lexend SemiBold"/>
            </a:endParaRPr>
          </a:p>
          <a:p>
            <a:pPr indent="0" lvl="0" marL="457200" rtl="0" algn="l">
              <a:spcBef>
                <a:spcPts val="1400"/>
              </a:spcBef>
              <a:spcAft>
                <a:spcPts val="0"/>
              </a:spcAft>
              <a:buNone/>
            </a:pPr>
            <a:r>
              <a:t/>
            </a:r>
            <a:endParaRPr b="0" sz="2000">
              <a:latin typeface="Lexend"/>
              <a:ea typeface="Lexend"/>
              <a:cs typeface="Lexend"/>
              <a:sym typeface="Lexend"/>
            </a:endParaRPr>
          </a:p>
        </p:txBody>
      </p:sp>
      <p:sp>
        <p:nvSpPr>
          <p:cNvPr id="134" name="Google Shape;134;p22"/>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
        <p:nvSpPr>
          <p:cNvPr id="135" name="Google Shape;135;p22"/>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lt1"/>
              </a:solidFill>
              <a:latin typeface="Source Sans Pro"/>
              <a:ea typeface="Source Sans Pro"/>
              <a:cs typeface="Source Sans Pro"/>
              <a:sym typeface="Source Sans Pro"/>
            </a:endParaRPr>
          </a:p>
        </p:txBody>
      </p:sp>
      <p:sp>
        <p:nvSpPr>
          <p:cNvPr id="136" name="Google Shape;136;p22"/>
          <p:cNvSpPr txBox="1"/>
          <p:nvPr>
            <p:ph idx="12" type="sldNum"/>
          </p:nvPr>
        </p:nvSpPr>
        <p:spPr>
          <a:xfrm>
            <a:off x="8400909" y="476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Source Sans Pro"/>
                <a:ea typeface="Source Sans Pro"/>
                <a:cs typeface="Source Sans Pro"/>
                <a:sym typeface="Source Sans Pro"/>
              </a:rPr>
              <a:t>‹#›</a:t>
            </a:fld>
            <a:endParaRPr sz="1400">
              <a:solidFill>
                <a:schemeClr val="dk1"/>
              </a:solidFill>
              <a:latin typeface="Source Sans Pro"/>
              <a:ea typeface="Source Sans Pro"/>
              <a:cs typeface="Source Sans Pro"/>
              <a:sym typeface="Source Sans Pro"/>
            </a:endParaRPr>
          </a:p>
        </p:txBody>
      </p:sp>
      <p:pic>
        <p:nvPicPr>
          <p:cNvPr id="137" name="Google Shape;137;p22"/>
          <p:cNvPicPr preferRelativeResize="0"/>
          <p:nvPr/>
        </p:nvPicPr>
        <p:blipFill>
          <a:blip r:embed="rId3">
            <a:alphaModFix/>
          </a:blip>
          <a:stretch>
            <a:fillRect/>
          </a:stretch>
        </p:blipFill>
        <p:spPr>
          <a:xfrm>
            <a:off x="3463950" y="447149"/>
            <a:ext cx="762148" cy="762148"/>
          </a:xfrm>
          <a:prstGeom prst="rect">
            <a:avLst/>
          </a:prstGeom>
          <a:noFill/>
          <a:ln>
            <a:noFill/>
          </a:ln>
        </p:spPr>
      </p:pic>
      <p:pic>
        <p:nvPicPr>
          <p:cNvPr id="138" name="Google Shape;138;p22"/>
          <p:cNvPicPr preferRelativeResize="0"/>
          <p:nvPr/>
        </p:nvPicPr>
        <p:blipFill>
          <a:blip r:embed="rId4">
            <a:alphaModFix/>
          </a:blip>
          <a:stretch>
            <a:fillRect/>
          </a:stretch>
        </p:blipFill>
        <p:spPr>
          <a:xfrm>
            <a:off x="4132625" y="1479799"/>
            <a:ext cx="1808050" cy="1808050"/>
          </a:xfrm>
          <a:prstGeom prst="rect">
            <a:avLst/>
          </a:prstGeom>
          <a:noFill/>
          <a:ln>
            <a:noFill/>
          </a:ln>
        </p:spPr>
      </p:pic>
      <p:pic>
        <p:nvPicPr>
          <p:cNvPr id="139" name="Google Shape;139;p22"/>
          <p:cNvPicPr preferRelativeResize="0"/>
          <p:nvPr/>
        </p:nvPicPr>
        <p:blipFill>
          <a:blip r:embed="rId5">
            <a:alphaModFix/>
          </a:blip>
          <a:stretch>
            <a:fillRect/>
          </a:stretch>
        </p:blipFill>
        <p:spPr>
          <a:xfrm>
            <a:off x="5284838" y="2488850"/>
            <a:ext cx="1524250" cy="1524275"/>
          </a:xfrm>
          <a:prstGeom prst="rect">
            <a:avLst/>
          </a:prstGeom>
          <a:noFill/>
          <a:ln>
            <a:noFill/>
          </a:ln>
        </p:spPr>
      </p:pic>
      <p:pic>
        <p:nvPicPr>
          <p:cNvPr id="140" name="Google Shape;140;p22"/>
          <p:cNvPicPr preferRelativeResize="0"/>
          <p:nvPr/>
        </p:nvPicPr>
        <p:blipFill>
          <a:blip r:embed="rId6">
            <a:alphaModFix/>
          </a:blip>
          <a:stretch>
            <a:fillRect/>
          </a:stretch>
        </p:blipFill>
        <p:spPr>
          <a:xfrm>
            <a:off x="5284850" y="883575"/>
            <a:ext cx="1524250" cy="1524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9"/>
          <p:cNvSpPr txBox="1"/>
          <p:nvPr>
            <p:ph type="title"/>
          </p:nvPr>
        </p:nvSpPr>
        <p:spPr>
          <a:xfrm>
            <a:off x="513308" y="256975"/>
            <a:ext cx="60162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4800">
                <a:latin typeface="Source Sans Pro"/>
                <a:ea typeface="Source Sans Pro"/>
                <a:cs typeface="Source Sans Pro"/>
                <a:sym typeface="Source Sans Pro"/>
              </a:rPr>
              <a:t>Work Breakdown</a:t>
            </a:r>
            <a:endParaRPr sz="4800">
              <a:latin typeface="Source Sans Pro"/>
              <a:ea typeface="Source Sans Pro"/>
              <a:cs typeface="Source Sans Pro"/>
              <a:sym typeface="Source Sans Pro"/>
            </a:endParaRPr>
          </a:p>
          <a:p>
            <a:pPr indent="0" lvl="0" marL="0" rtl="0" algn="l">
              <a:spcBef>
                <a:spcPts val="0"/>
              </a:spcBef>
              <a:spcAft>
                <a:spcPts val="0"/>
              </a:spcAft>
              <a:buNone/>
            </a:pPr>
            <a:r>
              <a:rPr lang="en" sz="4800">
                <a:latin typeface="Source Sans Pro"/>
                <a:ea typeface="Source Sans Pro"/>
                <a:cs typeface="Source Sans Pro"/>
                <a:sym typeface="Source Sans Pro"/>
              </a:rPr>
              <a:t>Structure</a:t>
            </a:r>
            <a:endParaRPr sz="4800">
              <a:latin typeface="Source Sans Pro"/>
              <a:ea typeface="Source Sans Pro"/>
              <a:cs typeface="Source Sans Pro"/>
              <a:sym typeface="Source Sans Pro"/>
            </a:endParaRPr>
          </a:p>
        </p:txBody>
      </p:sp>
      <p:sp>
        <p:nvSpPr>
          <p:cNvPr id="522" name="Google Shape;522;p49"/>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ReasonED.io | Design</a:t>
            </a:r>
            <a:endParaRPr sz="1100">
              <a:solidFill>
                <a:schemeClr val="accent1"/>
              </a:solidFill>
              <a:latin typeface="Source Sans Pro"/>
              <a:ea typeface="Source Sans Pro"/>
              <a:cs typeface="Source Sans Pro"/>
              <a:sym typeface="Source Sans Pro"/>
            </a:endParaRPr>
          </a:p>
        </p:txBody>
      </p:sp>
      <p:sp>
        <p:nvSpPr>
          <p:cNvPr id="523" name="Google Shape;523;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a:p>
        </p:txBody>
      </p:sp>
      <p:sp>
        <p:nvSpPr>
          <p:cNvPr id="524" name="Google Shape;524;p49"/>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pic>
        <p:nvPicPr>
          <p:cNvPr id="525" name="Google Shape;525;p49"/>
          <p:cNvPicPr preferRelativeResize="0"/>
          <p:nvPr/>
        </p:nvPicPr>
        <p:blipFill>
          <a:blip r:embed="rId3">
            <a:alphaModFix/>
          </a:blip>
          <a:stretch>
            <a:fillRect/>
          </a:stretch>
        </p:blipFill>
        <p:spPr>
          <a:xfrm>
            <a:off x="513288" y="1544625"/>
            <a:ext cx="5673518" cy="33409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0"/>
          <p:cNvSpPr txBox="1"/>
          <p:nvPr>
            <p:ph type="title"/>
          </p:nvPr>
        </p:nvSpPr>
        <p:spPr>
          <a:xfrm>
            <a:off x="513297" y="279125"/>
            <a:ext cx="8043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4700">
                <a:latin typeface="Source Sans Pro"/>
                <a:ea typeface="Source Sans Pro"/>
                <a:cs typeface="Source Sans Pro"/>
                <a:sym typeface="Source Sans Pro"/>
              </a:rPr>
              <a:t>Work Breakdown - UI</a:t>
            </a:r>
            <a:endParaRPr sz="4700">
              <a:latin typeface="Source Sans Pro"/>
              <a:ea typeface="Source Sans Pro"/>
              <a:cs typeface="Source Sans Pro"/>
              <a:sym typeface="Source Sans Pro"/>
            </a:endParaRPr>
          </a:p>
        </p:txBody>
      </p:sp>
      <p:sp>
        <p:nvSpPr>
          <p:cNvPr id="531" name="Google Shape;531;p50"/>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ReasonED.io | Design</a:t>
            </a:r>
            <a:endParaRPr sz="1100">
              <a:solidFill>
                <a:schemeClr val="accent1"/>
              </a:solidFill>
              <a:latin typeface="Source Sans Pro"/>
              <a:ea typeface="Source Sans Pro"/>
              <a:cs typeface="Source Sans Pro"/>
              <a:sym typeface="Source Sans Pro"/>
            </a:endParaRPr>
          </a:p>
        </p:txBody>
      </p:sp>
      <p:sp>
        <p:nvSpPr>
          <p:cNvPr id="532" name="Google Shape;532;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a:p>
        </p:txBody>
      </p:sp>
      <p:sp>
        <p:nvSpPr>
          <p:cNvPr id="533" name="Google Shape;533;p50"/>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pic>
        <p:nvPicPr>
          <p:cNvPr id="534" name="Google Shape;534;p50"/>
          <p:cNvPicPr preferRelativeResize="0"/>
          <p:nvPr/>
        </p:nvPicPr>
        <p:blipFill>
          <a:blip r:embed="rId3">
            <a:alphaModFix/>
          </a:blip>
          <a:stretch>
            <a:fillRect/>
          </a:stretch>
        </p:blipFill>
        <p:spPr>
          <a:xfrm>
            <a:off x="935000" y="884725"/>
            <a:ext cx="4745052" cy="39572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3E3E"/>
        </a:solidFill>
      </p:bgPr>
    </p:bg>
    <p:spTree>
      <p:nvGrpSpPr>
        <p:cNvPr id="538" name="Shape 538"/>
        <p:cNvGrpSpPr/>
        <p:nvPr/>
      </p:nvGrpSpPr>
      <p:grpSpPr>
        <a:xfrm>
          <a:off x="0" y="0"/>
          <a:ext cx="0" cy="0"/>
          <a:chOff x="0" y="0"/>
          <a:chExt cx="0" cy="0"/>
        </a:xfrm>
      </p:grpSpPr>
      <p:sp>
        <p:nvSpPr>
          <p:cNvPr id="539" name="Google Shape;539;p51"/>
          <p:cNvSpPr txBox="1"/>
          <p:nvPr>
            <p:ph idx="1" type="body"/>
          </p:nvPr>
        </p:nvSpPr>
        <p:spPr>
          <a:xfrm>
            <a:off x="4304125" y="1118350"/>
            <a:ext cx="4326600" cy="4065900"/>
          </a:xfrm>
          <a:prstGeom prst="rect">
            <a:avLst/>
          </a:prstGeom>
        </p:spPr>
        <p:txBody>
          <a:bodyPr anchorCtr="0" anchor="t" bIns="91425" lIns="91425" spcFirstLastPara="1" rIns="91425" wrap="square" tIns="91425">
            <a:normAutofit fontScale="85000" lnSpcReduction="10000"/>
          </a:bodyPr>
          <a:lstStyle/>
          <a:p>
            <a:pPr indent="-358954" lvl="0" marL="457200" rtl="0" algn="l">
              <a:lnSpc>
                <a:spcPct val="115000"/>
              </a:lnSpc>
              <a:spcBef>
                <a:spcPts val="1400"/>
              </a:spcBef>
              <a:spcAft>
                <a:spcPts val="0"/>
              </a:spcAft>
              <a:buSzPct val="100000"/>
              <a:buFont typeface="Lexend"/>
              <a:buChar char="•"/>
            </a:pPr>
            <a:r>
              <a:rPr lang="en" sz="2415">
                <a:latin typeface="Lexend"/>
                <a:ea typeface="Lexend"/>
                <a:cs typeface="Lexend"/>
                <a:sym typeface="Lexend"/>
              </a:rPr>
              <a:t>Games </a:t>
            </a:r>
            <a:endParaRPr sz="2415">
              <a:latin typeface="Lexend"/>
              <a:ea typeface="Lexend"/>
              <a:cs typeface="Lexend"/>
              <a:sym typeface="Lexend"/>
            </a:endParaRPr>
          </a:p>
          <a:p>
            <a:pPr indent="-347591" lvl="1" marL="914400" marR="0" rtl="0" algn="l">
              <a:lnSpc>
                <a:spcPct val="115000"/>
              </a:lnSpc>
              <a:spcBef>
                <a:spcPts val="0"/>
              </a:spcBef>
              <a:spcAft>
                <a:spcPts val="0"/>
              </a:spcAft>
              <a:buSzPct val="100000"/>
              <a:buFont typeface="Lexend"/>
              <a:buChar char="o"/>
            </a:pPr>
            <a:r>
              <a:rPr b="0" lang="en" sz="2204">
                <a:latin typeface="Lexend Medium"/>
                <a:ea typeface="Lexend Medium"/>
                <a:cs typeface="Lexend Medium"/>
                <a:sym typeface="Lexend Medium"/>
              </a:rPr>
              <a:t>Character Customization</a:t>
            </a:r>
            <a:endParaRPr b="0" sz="2204">
              <a:latin typeface="Lexend Medium"/>
              <a:ea typeface="Lexend Medium"/>
              <a:cs typeface="Lexend Medium"/>
              <a:sym typeface="Lexend Medium"/>
            </a:endParaRPr>
          </a:p>
          <a:p>
            <a:pPr indent="-347591" lvl="1" marL="914400" marR="0" rtl="0" algn="l">
              <a:lnSpc>
                <a:spcPct val="115000"/>
              </a:lnSpc>
              <a:spcBef>
                <a:spcPts val="0"/>
              </a:spcBef>
              <a:spcAft>
                <a:spcPts val="0"/>
              </a:spcAft>
              <a:buSzPct val="100000"/>
              <a:buFont typeface="Lexend"/>
              <a:buChar char="o"/>
            </a:pPr>
            <a:r>
              <a:rPr b="0" lang="en" sz="2204">
                <a:latin typeface="Lexend Medium"/>
                <a:ea typeface="Lexend Medium"/>
                <a:cs typeface="Lexend Medium"/>
                <a:sym typeface="Lexend Medium"/>
              </a:rPr>
              <a:t>Feedback &amp; Event systems</a:t>
            </a:r>
            <a:endParaRPr b="0" sz="2204">
              <a:latin typeface="Lexend Medium"/>
              <a:ea typeface="Lexend Medium"/>
              <a:cs typeface="Lexend Medium"/>
              <a:sym typeface="Lexend Medium"/>
            </a:endParaRPr>
          </a:p>
          <a:p>
            <a:pPr indent="-347591" lvl="1" marL="914400" marR="0" rtl="0" algn="l">
              <a:lnSpc>
                <a:spcPct val="115000"/>
              </a:lnSpc>
              <a:spcBef>
                <a:spcPts val="0"/>
              </a:spcBef>
              <a:spcAft>
                <a:spcPts val="0"/>
              </a:spcAft>
              <a:buSzPct val="100000"/>
              <a:buFont typeface="Lexend"/>
              <a:buChar char="o"/>
            </a:pPr>
            <a:r>
              <a:rPr b="0" lang="en" sz="2204">
                <a:latin typeface="Lexend Medium"/>
                <a:ea typeface="Lexend Medium"/>
                <a:cs typeface="Lexend Medium"/>
                <a:sym typeface="Lexend Medium"/>
              </a:rPr>
              <a:t>Item Unlocks/Certificates</a:t>
            </a:r>
            <a:endParaRPr b="0" sz="2129">
              <a:latin typeface="Lexend"/>
              <a:ea typeface="Lexend"/>
              <a:cs typeface="Lexend"/>
              <a:sym typeface="Lexend"/>
            </a:endParaRPr>
          </a:p>
          <a:p>
            <a:pPr indent="0" lvl="0" marL="914400" marR="0" rtl="0" algn="l">
              <a:lnSpc>
                <a:spcPct val="115000"/>
              </a:lnSpc>
              <a:spcBef>
                <a:spcPts val="0"/>
              </a:spcBef>
              <a:spcAft>
                <a:spcPts val="0"/>
              </a:spcAft>
              <a:buNone/>
            </a:pPr>
            <a:r>
              <a:t/>
            </a:r>
            <a:endParaRPr b="0" sz="2129">
              <a:latin typeface="Lexend"/>
              <a:ea typeface="Lexend"/>
              <a:cs typeface="Lexend"/>
              <a:sym typeface="Lexend"/>
            </a:endParaRPr>
          </a:p>
          <a:p>
            <a:pPr indent="-358954" lvl="0" marL="457200" rtl="0" algn="l">
              <a:lnSpc>
                <a:spcPct val="115000"/>
              </a:lnSpc>
              <a:spcBef>
                <a:spcPts val="0"/>
              </a:spcBef>
              <a:spcAft>
                <a:spcPts val="0"/>
              </a:spcAft>
              <a:buSzPct val="100000"/>
              <a:buFont typeface="Lexend"/>
              <a:buChar char="•"/>
            </a:pPr>
            <a:r>
              <a:rPr lang="en" sz="2415">
                <a:latin typeface="Lexend"/>
                <a:ea typeface="Lexend"/>
                <a:cs typeface="Lexend"/>
                <a:sym typeface="Lexend"/>
              </a:rPr>
              <a:t>Adaptive Learning</a:t>
            </a:r>
            <a:endParaRPr sz="2415">
              <a:latin typeface="Lexend"/>
              <a:ea typeface="Lexend"/>
              <a:cs typeface="Lexend"/>
              <a:sym typeface="Lexend"/>
            </a:endParaRPr>
          </a:p>
          <a:p>
            <a:pPr indent="-358954" lvl="0" marL="457200" rtl="0" algn="l">
              <a:lnSpc>
                <a:spcPct val="115000"/>
              </a:lnSpc>
              <a:spcBef>
                <a:spcPts val="0"/>
              </a:spcBef>
              <a:spcAft>
                <a:spcPts val="0"/>
              </a:spcAft>
              <a:buSzPct val="100000"/>
              <a:buFont typeface="Lexend"/>
              <a:buChar char="•"/>
            </a:pPr>
            <a:r>
              <a:rPr lang="en" sz="2415">
                <a:latin typeface="Lexend"/>
                <a:ea typeface="Lexend"/>
                <a:cs typeface="Lexend"/>
                <a:sym typeface="Lexend"/>
              </a:rPr>
              <a:t>User Registration and Authentication</a:t>
            </a:r>
            <a:endParaRPr sz="2415">
              <a:latin typeface="Lexend"/>
              <a:ea typeface="Lexend"/>
              <a:cs typeface="Lexend"/>
              <a:sym typeface="Lexend"/>
            </a:endParaRPr>
          </a:p>
          <a:p>
            <a:pPr indent="-358954" lvl="0" marL="457200" rtl="0" algn="l">
              <a:lnSpc>
                <a:spcPct val="115000"/>
              </a:lnSpc>
              <a:spcBef>
                <a:spcPts val="0"/>
              </a:spcBef>
              <a:spcAft>
                <a:spcPts val="0"/>
              </a:spcAft>
              <a:buSzPct val="100000"/>
              <a:buFont typeface="Lexend"/>
              <a:buChar char="•"/>
            </a:pPr>
            <a:r>
              <a:rPr lang="en" sz="2415">
                <a:latin typeface="Lexend"/>
                <a:ea typeface="Lexend"/>
                <a:cs typeface="Lexend"/>
                <a:sym typeface="Lexend"/>
              </a:rPr>
              <a:t>Username Regulation</a:t>
            </a:r>
            <a:endParaRPr sz="2415">
              <a:latin typeface="Lexend"/>
              <a:ea typeface="Lexend"/>
              <a:cs typeface="Lexend"/>
              <a:sym typeface="Lexend"/>
            </a:endParaRPr>
          </a:p>
          <a:p>
            <a:pPr indent="0" lvl="0" marL="457200" rtl="0" algn="l">
              <a:lnSpc>
                <a:spcPct val="115000"/>
              </a:lnSpc>
              <a:spcBef>
                <a:spcPts val="1400"/>
              </a:spcBef>
              <a:spcAft>
                <a:spcPts val="0"/>
              </a:spcAft>
              <a:buNone/>
            </a:pPr>
            <a:r>
              <a:t/>
            </a:r>
            <a:endParaRPr sz="2100">
              <a:solidFill>
                <a:schemeClr val="accent1"/>
              </a:solidFill>
              <a:latin typeface="Lexend"/>
              <a:ea typeface="Lexend"/>
              <a:cs typeface="Lexend"/>
              <a:sym typeface="Lexend"/>
            </a:endParaRPr>
          </a:p>
          <a:p>
            <a:pPr indent="0" lvl="0" marL="914400" rtl="0" algn="l">
              <a:lnSpc>
                <a:spcPct val="115000"/>
              </a:lnSpc>
              <a:spcBef>
                <a:spcPts val="1400"/>
              </a:spcBef>
              <a:spcAft>
                <a:spcPts val="0"/>
              </a:spcAft>
              <a:buNone/>
            </a:pPr>
            <a:r>
              <a:t/>
            </a:r>
            <a:endParaRPr b="0" sz="1400">
              <a:solidFill>
                <a:schemeClr val="accent1"/>
              </a:solidFill>
              <a:latin typeface="Lexend Medium"/>
              <a:ea typeface="Lexend Medium"/>
              <a:cs typeface="Lexend Medium"/>
              <a:sym typeface="Lexend Medium"/>
            </a:endParaRPr>
          </a:p>
        </p:txBody>
      </p:sp>
      <p:sp>
        <p:nvSpPr>
          <p:cNvPr id="540" name="Google Shape;540;p51"/>
          <p:cNvSpPr txBox="1"/>
          <p:nvPr>
            <p:ph type="title"/>
          </p:nvPr>
        </p:nvSpPr>
        <p:spPr>
          <a:xfrm>
            <a:off x="-28950" y="896050"/>
            <a:ext cx="3492900" cy="16002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 sz="4700">
                <a:solidFill>
                  <a:schemeClr val="accent1"/>
                </a:solidFill>
                <a:latin typeface="Source Sans Pro"/>
                <a:ea typeface="Source Sans Pro"/>
                <a:cs typeface="Source Sans Pro"/>
                <a:sym typeface="Source Sans Pro"/>
              </a:rPr>
              <a:t>Algorithms</a:t>
            </a:r>
            <a:endParaRPr sz="4700">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t/>
            </a:r>
            <a:endParaRPr sz="4700">
              <a:solidFill>
                <a:schemeClr val="accent1"/>
              </a:solidFill>
              <a:latin typeface="Source Sans Pro"/>
              <a:ea typeface="Source Sans Pro"/>
              <a:cs typeface="Source Sans Pro"/>
              <a:sym typeface="Source Sans Pro"/>
            </a:endParaRPr>
          </a:p>
        </p:txBody>
      </p:sp>
      <p:sp>
        <p:nvSpPr>
          <p:cNvPr id="541" name="Google Shape;541;p51"/>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lt1"/>
              </a:solidFill>
              <a:latin typeface="Source Sans Pro"/>
              <a:ea typeface="Source Sans Pro"/>
              <a:cs typeface="Source Sans Pro"/>
              <a:sym typeface="Source Sans Pro"/>
            </a:endParaRPr>
          </a:p>
        </p:txBody>
      </p:sp>
      <p:sp>
        <p:nvSpPr>
          <p:cNvPr id="542" name="Google Shape;54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sz="1100">
              <a:latin typeface="Arial Rounded"/>
              <a:ea typeface="Arial Rounded"/>
              <a:cs typeface="Arial Rounded"/>
              <a:sym typeface="Arial Rounded"/>
            </a:endParaRPr>
          </a:p>
        </p:txBody>
      </p:sp>
      <p:sp>
        <p:nvSpPr>
          <p:cNvPr id="543" name="Google Shape;543;p51"/>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3E3E"/>
        </a:solidFill>
      </p:bgPr>
    </p:bg>
    <p:spTree>
      <p:nvGrpSpPr>
        <p:cNvPr id="547" name="Shape 547"/>
        <p:cNvGrpSpPr/>
        <p:nvPr/>
      </p:nvGrpSpPr>
      <p:grpSpPr>
        <a:xfrm>
          <a:off x="0" y="0"/>
          <a:ext cx="0" cy="0"/>
          <a:chOff x="0" y="0"/>
          <a:chExt cx="0" cy="0"/>
        </a:xfrm>
      </p:grpSpPr>
      <p:sp>
        <p:nvSpPr>
          <p:cNvPr id="548" name="Google Shape;548;p52"/>
          <p:cNvSpPr/>
          <p:nvPr/>
        </p:nvSpPr>
        <p:spPr>
          <a:xfrm>
            <a:off x="4032100" y="2159175"/>
            <a:ext cx="4857000" cy="2487300"/>
          </a:xfrm>
          <a:prstGeom prst="rect">
            <a:avLst/>
          </a:prstGeom>
          <a:noFill/>
          <a:ln cap="flat" cmpd="sng" w="19050">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549" name="Google Shape;549;p52"/>
          <p:cNvSpPr txBox="1"/>
          <p:nvPr>
            <p:ph type="title"/>
          </p:nvPr>
        </p:nvSpPr>
        <p:spPr>
          <a:xfrm>
            <a:off x="-133250" y="514350"/>
            <a:ext cx="3492900" cy="1600200"/>
          </a:xfrm>
          <a:prstGeom prst="rect">
            <a:avLst/>
          </a:prstGeom>
        </p:spPr>
        <p:txBody>
          <a:bodyPr anchorCtr="0" anchor="t" bIns="45700" lIns="91425" spcFirstLastPara="1" rIns="91425" wrap="square" tIns="45700">
            <a:normAutofit fontScale="90000"/>
          </a:bodyPr>
          <a:lstStyle/>
          <a:p>
            <a:pPr indent="0" lvl="0" marL="0" rtl="0" algn="ctr">
              <a:spcBef>
                <a:spcPts val="0"/>
              </a:spcBef>
              <a:spcAft>
                <a:spcPts val="0"/>
              </a:spcAft>
              <a:buNone/>
            </a:pPr>
            <a:r>
              <a:rPr lang="en" sz="5588">
                <a:solidFill>
                  <a:schemeClr val="accent1"/>
                </a:solidFill>
                <a:latin typeface="Source Sans Pro"/>
                <a:ea typeface="Source Sans Pro"/>
                <a:cs typeface="Source Sans Pro"/>
                <a:sym typeface="Source Sans Pro"/>
              </a:rPr>
              <a:t>Hasty</a:t>
            </a:r>
            <a:endParaRPr sz="5588">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rPr lang="en" sz="5588">
                <a:solidFill>
                  <a:schemeClr val="accent1"/>
                </a:solidFill>
                <a:latin typeface="Source Sans Pro"/>
                <a:ea typeface="Source Sans Pro"/>
                <a:cs typeface="Source Sans Pro"/>
                <a:sym typeface="Source Sans Pro"/>
              </a:rPr>
              <a:t>Harry</a:t>
            </a:r>
            <a:endParaRPr sz="5588">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t/>
            </a:r>
            <a:endParaRPr sz="4700">
              <a:solidFill>
                <a:schemeClr val="accent1"/>
              </a:solidFill>
              <a:latin typeface="Source Sans Pro"/>
              <a:ea typeface="Source Sans Pro"/>
              <a:cs typeface="Source Sans Pro"/>
              <a:sym typeface="Source Sans Pro"/>
            </a:endParaRPr>
          </a:p>
        </p:txBody>
      </p:sp>
      <p:sp>
        <p:nvSpPr>
          <p:cNvPr id="550" name="Google Shape;550;p52"/>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accent1"/>
              </a:solidFill>
              <a:latin typeface="Source Sans Pro"/>
              <a:ea typeface="Source Sans Pro"/>
              <a:cs typeface="Source Sans Pro"/>
              <a:sym typeface="Source Sans Pro"/>
            </a:endParaRPr>
          </a:p>
        </p:txBody>
      </p:sp>
      <p:sp>
        <p:nvSpPr>
          <p:cNvPr id="551" name="Google Shape;551;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sz="1100">
              <a:latin typeface="Source Sans Pro"/>
              <a:ea typeface="Source Sans Pro"/>
              <a:cs typeface="Source Sans Pro"/>
              <a:sym typeface="Source Sans Pro"/>
            </a:endParaRPr>
          </a:p>
        </p:txBody>
      </p:sp>
      <p:sp>
        <p:nvSpPr>
          <p:cNvPr id="552" name="Google Shape;552;p52"/>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sp>
        <p:nvSpPr>
          <p:cNvPr id="553" name="Google Shape;553;p52"/>
          <p:cNvSpPr/>
          <p:nvPr/>
        </p:nvSpPr>
        <p:spPr>
          <a:xfrm>
            <a:off x="6362494" y="1174913"/>
            <a:ext cx="831600" cy="795300"/>
          </a:xfrm>
          <a:prstGeom prst="diamond">
            <a:avLst/>
          </a:prstGeom>
          <a:solidFill>
            <a:srgbClr val="F3F3F3"/>
          </a:solidFill>
          <a:ln cap="flat" cmpd="sng" w="9525">
            <a:solidFill>
              <a:srgbClr val="F3F3F3"/>
            </a:solidFill>
            <a:prstDash val="solid"/>
            <a:round/>
            <a:headEnd len="sm" w="sm" type="none"/>
            <a:tailEnd len="sm" w="sm" type="none"/>
          </a:ln>
        </p:spPr>
        <p:txBody>
          <a:bodyPr anchorCtr="0" anchor="t" bIns="0" lIns="28575" spcFirstLastPara="1" rIns="0" wrap="square" tIns="91425">
            <a:noAutofit/>
          </a:bodyPr>
          <a:lstStyle/>
          <a:p>
            <a:pPr indent="0" lvl="0" marL="0" marR="0" rtl="0" algn="ctr">
              <a:spcBef>
                <a:spcPts val="0"/>
              </a:spcBef>
              <a:spcAft>
                <a:spcPts val="0"/>
              </a:spcAft>
              <a:buNone/>
            </a:pPr>
            <a:r>
              <a:rPr b="1" lang="en" sz="800">
                <a:solidFill>
                  <a:schemeClr val="accent1"/>
                </a:solidFill>
                <a:latin typeface="Lexend"/>
                <a:ea typeface="Lexend"/>
                <a:cs typeface="Lexend"/>
                <a:sym typeface="Lexend"/>
              </a:rPr>
              <a:t>All artifacts </a:t>
            </a:r>
            <a:r>
              <a:rPr b="1" lang="en" sz="800">
                <a:solidFill>
                  <a:schemeClr val="accent1"/>
                </a:solidFill>
                <a:latin typeface="Lexend"/>
                <a:ea typeface="Lexend"/>
                <a:cs typeface="Lexend"/>
                <a:sym typeface="Lexend"/>
              </a:rPr>
              <a:t>collected</a:t>
            </a:r>
            <a:r>
              <a:rPr b="1" lang="en" sz="800">
                <a:solidFill>
                  <a:schemeClr val="accent1"/>
                </a:solidFill>
                <a:latin typeface="Lexend"/>
                <a:ea typeface="Lexend"/>
                <a:cs typeface="Lexend"/>
                <a:sym typeface="Lexend"/>
              </a:rPr>
              <a:t>?</a:t>
            </a:r>
            <a:endParaRPr b="1" sz="800">
              <a:solidFill>
                <a:schemeClr val="accent1"/>
              </a:solidFill>
              <a:latin typeface="Lexend"/>
              <a:ea typeface="Lexend"/>
              <a:cs typeface="Lexend"/>
              <a:sym typeface="Lexend"/>
            </a:endParaRPr>
          </a:p>
        </p:txBody>
      </p:sp>
      <p:sp>
        <p:nvSpPr>
          <p:cNvPr id="554" name="Google Shape;554;p52"/>
          <p:cNvSpPr/>
          <p:nvPr/>
        </p:nvSpPr>
        <p:spPr>
          <a:xfrm>
            <a:off x="5585987" y="471350"/>
            <a:ext cx="881400" cy="5445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accent1"/>
                </a:solidFill>
                <a:latin typeface="Lexend"/>
                <a:ea typeface="Lexend"/>
                <a:cs typeface="Lexend"/>
                <a:sym typeface="Lexend"/>
              </a:rPr>
              <a:t>Player navigates around the planet to find artifacts</a:t>
            </a:r>
            <a:endParaRPr b="1" sz="800">
              <a:solidFill>
                <a:schemeClr val="accent1"/>
              </a:solidFill>
              <a:latin typeface="Lexend"/>
              <a:ea typeface="Lexend"/>
              <a:cs typeface="Lexend"/>
              <a:sym typeface="Lexend"/>
            </a:endParaRPr>
          </a:p>
        </p:txBody>
      </p:sp>
      <p:sp>
        <p:nvSpPr>
          <p:cNvPr id="555" name="Google Shape;555;p52"/>
          <p:cNvSpPr/>
          <p:nvPr/>
        </p:nvSpPr>
        <p:spPr>
          <a:xfrm>
            <a:off x="7139650" y="471350"/>
            <a:ext cx="881400" cy="5445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accent1"/>
                </a:solidFill>
                <a:latin typeface="Lexend"/>
                <a:ea typeface="Lexend"/>
                <a:cs typeface="Lexend"/>
                <a:sym typeface="Lexend"/>
              </a:rPr>
              <a:t>Player runs into an artifact and reads about it</a:t>
            </a:r>
            <a:endParaRPr b="1" sz="800">
              <a:solidFill>
                <a:schemeClr val="accent1"/>
              </a:solidFill>
              <a:latin typeface="Lexend"/>
              <a:ea typeface="Lexend"/>
              <a:cs typeface="Lexend"/>
              <a:sym typeface="Lexend"/>
            </a:endParaRPr>
          </a:p>
        </p:txBody>
      </p:sp>
      <p:sp>
        <p:nvSpPr>
          <p:cNvPr id="556" name="Google Shape;556;p52"/>
          <p:cNvSpPr/>
          <p:nvPr/>
        </p:nvSpPr>
        <p:spPr>
          <a:xfrm rot="-2563188">
            <a:off x="6244969" y="1022724"/>
            <a:ext cx="186612" cy="425451"/>
          </a:xfrm>
          <a:prstGeom prst="up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557" name="Google Shape;557;p52"/>
          <p:cNvSpPr txBox="1"/>
          <p:nvPr/>
        </p:nvSpPr>
        <p:spPr>
          <a:xfrm rot="2704500">
            <a:off x="6235781" y="1147451"/>
            <a:ext cx="324138" cy="27195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lt1"/>
                </a:solidFill>
                <a:latin typeface="Lexend"/>
                <a:ea typeface="Lexend"/>
                <a:cs typeface="Lexend"/>
                <a:sym typeface="Lexend"/>
              </a:rPr>
              <a:t>No</a:t>
            </a:r>
            <a:endParaRPr b="1" sz="700">
              <a:solidFill>
                <a:schemeClr val="lt1"/>
              </a:solidFill>
              <a:latin typeface="Lexend"/>
              <a:ea typeface="Lexend"/>
              <a:cs typeface="Lexend"/>
              <a:sym typeface="Lexend"/>
            </a:endParaRPr>
          </a:p>
        </p:txBody>
      </p:sp>
      <p:sp>
        <p:nvSpPr>
          <p:cNvPr id="558" name="Google Shape;558;p52"/>
          <p:cNvSpPr/>
          <p:nvPr/>
        </p:nvSpPr>
        <p:spPr>
          <a:xfrm rot="5400000">
            <a:off x="6749272" y="549219"/>
            <a:ext cx="162900" cy="5109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559" name="Google Shape;559;p52"/>
          <p:cNvSpPr/>
          <p:nvPr/>
        </p:nvSpPr>
        <p:spPr>
          <a:xfrm rot="-8100000">
            <a:off x="7121479" y="1052913"/>
            <a:ext cx="162917" cy="389899"/>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560" name="Google Shape;560;p52"/>
          <p:cNvSpPr/>
          <p:nvPr/>
        </p:nvSpPr>
        <p:spPr>
          <a:xfrm>
            <a:off x="7854750" y="1296925"/>
            <a:ext cx="881400" cy="5445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700">
                <a:solidFill>
                  <a:schemeClr val="accent1"/>
                </a:solidFill>
                <a:latin typeface="Lexend"/>
                <a:ea typeface="Lexend"/>
                <a:cs typeface="Lexend"/>
                <a:sym typeface="Lexend"/>
              </a:rPr>
              <a:t>Player returns to spaceship, Harry begins his report</a:t>
            </a:r>
            <a:endParaRPr b="1" sz="700">
              <a:solidFill>
                <a:schemeClr val="accent1"/>
              </a:solidFill>
              <a:latin typeface="Lexend"/>
              <a:ea typeface="Lexend"/>
              <a:cs typeface="Lexend"/>
              <a:sym typeface="Lexend"/>
            </a:endParaRPr>
          </a:p>
        </p:txBody>
      </p:sp>
      <p:sp>
        <p:nvSpPr>
          <p:cNvPr id="561" name="Google Shape;561;p52"/>
          <p:cNvSpPr/>
          <p:nvPr/>
        </p:nvSpPr>
        <p:spPr>
          <a:xfrm rot="5400000">
            <a:off x="7427375" y="1313877"/>
            <a:ext cx="194100" cy="510600"/>
          </a:xfrm>
          <a:prstGeom prst="up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562" name="Google Shape;562;p52"/>
          <p:cNvSpPr txBox="1"/>
          <p:nvPr/>
        </p:nvSpPr>
        <p:spPr>
          <a:xfrm rot="2391">
            <a:off x="7335450" y="1417675"/>
            <a:ext cx="431400" cy="2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lt1"/>
                </a:solidFill>
                <a:latin typeface="Lexend"/>
                <a:ea typeface="Lexend"/>
                <a:cs typeface="Lexend"/>
                <a:sym typeface="Lexend"/>
              </a:rPr>
              <a:t>Yes</a:t>
            </a:r>
            <a:endParaRPr b="1" sz="700">
              <a:solidFill>
                <a:schemeClr val="lt1"/>
              </a:solidFill>
              <a:latin typeface="Lexend"/>
              <a:ea typeface="Lexend"/>
              <a:cs typeface="Lexend"/>
              <a:sym typeface="Lexend"/>
            </a:endParaRPr>
          </a:p>
        </p:txBody>
      </p:sp>
      <p:sp>
        <p:nvSpPr>
          <p:cNvPr id="563" name="Google Shape;563;p52"/>
          <p:cNvSpPr/>
          <p:nvPr/>
        </p:nvSpPr>
        <p:spPr>
          <a:xfrm>
            <a:off x="7854750" y="2350112"/>
            <a:ext cx="881400" cy="5445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accent1"/>
                </a:solidFill>
                <a:latin typeface="Lexend"/>
                <a:ea typeface="Lexend"/>
                <a:cs typeface="Lexend"/>
                <a:sym typeface="Lexend"/>
              </a:rPr>
              <a:t>Harry types a sentence for the report to the screen</a:t>
            </a:r>
            <a:endParaRPr b="1" sz="800">
              <a:solidFill>
                <a:schemeClr val="accent1"/>
              </a:solidFill>
              <a:latin typeface="Lexend"/>
              <a:ea typeface="Lexend"/>
              <a:cs typeface="Lexend"/>
              <a:sym typeface="Lexend"/>
            </a:endParaRPr>
          </a:p>
        </p:txBody>
      </p:sp>
      <p:sp>
        <p:nvSpPr>
          <p:cNvPr id="564" name="Google Shape;564;p52"/>
          <p:cNvSpPr/>
          <p:nvPr/>
        </p:nvSpPr>
        <p:spPr>
          <a:xfrm>
            <a:off x="6375850" y="2249262"/>
            <a:ext cx="831600" cy="795300"/>
          </a:xfrm>
          <a:prstGeom prst="diamond">
            <a:avLst/>
          </a:prstGeom>
          <a:solidFill>
            <a:srgbClr val="F3F3F3"/>
          </a:solidFill>
          <a:ln cap="flat" cmpd="sng" w="9525">
            <a:solidFill>
              <a:srgbClr val="F3F3F3"/>
            </a:solidFill>
            <a:prstDash val="solid"/>
            <a:round/>
            <a:headEnd len="sm" w="sm" type="none"/>
            <a:tailEnd len="sm" w="sm" type="none"/>
          </a:ln>
        </p:spPr>
        <p:txBody>
          <a:bodyPr anchorCtr="0" anchor="t" bIns="0" lIns="28575" spcFirstLastPara="1" rIns="0" wrap="square" tIns="0">
            <a:noAutofit/>
          </a:bodyPr>
          <a:lstStyle/>
          <a:p>
            <a:pPr indent="0" lvl="0" marL="0" marR="0" rtl="0" algn="ctr">
              <a:spcBef>
                <a:spcPts val="0"/>
              </a:spcBef>
              <a:spcAft>
                <a:spcPts val="0"/>
              </a:spcAft>
              <a:buNone/>
            </a:pPr>
            <a:r>
              <a:rPr b="1" lang="en" sz="800">
                <a:solidFill>
                  <a:schemeClr val="accent1"/>
                </a:solidFill>
                <a:latin typeface="Lexend"/>
                <a:ea typeface="Lexend"/>
                <a:cs typeface="Lexend"/>
                <a:sym typeface="Lexend"/>
              </a:rPr>
              <a:t>Hasty</a:t>
            </a:r>
            <a:endParaRPr b="1" sz="800">
              <a:solidFill>
                <a:schemeClr val="accent1"/>
              </a:solidFill>
              <a:latin typeface="Lexend"/>
              <a:ea typeface="Lexend"/>
              <a:cs typeface="Lexend"/>
              <a:sym typeface="Lexend"/>
            </a:endParaRPr>
          </a:p>
          <a:p>
            <a:pPr indent="0" lvl="0" marL="0" marR="0" rtl="0" algn="ctr">
              <a:spcBef>
                <a:spcPts val="0"/>
              </a:spcBef>
              <a:spcAft>
                <a:spcPts val="0"/>
              </a:spcAft>
              <a:buNone/>
            </a:pPr>
            <a:r>
              <a:rPr b="1" lang="en" sz="800">
                <a:solidFill>
                  <a:schemeClr val="accent1"/>
                </a:solidFill>
                <a:latin typeface="Lexend"/>
                <a:ea typeface="Lexend"/>
                <a:cs typeface="Lexend"/>
                <a:sym typeface="Lexend"/>
              </a:rPr>
              <a:t>General-</a:t>
            </a:r>
            <a:endParaRPr b="1" sz="800">
              <a:solidFill>
                <a:schemeClr val="accent1"/>
              </a:solidFill>
              <a:latin typeface="Lexend"/>
              <a:ea typeface="Lexend"/>
              <a:cs typeface="Lexend"/>
              <a:sym typeface="Lexend"/>
            </a:endParaRPr>
          </a:p>
          <a:p>
            <a:pPr indent="0" lvl="0" marL="0" marR="0" rtl="0" algn="ctr">
              <a:spcBef>
                <a:spcPts val="0"/>
              </a:spcBef>
              <a:spcAft>
                <a:spcPts val="0"/>
              </a:spcAft>
              <a:buNone/>
            </a:pPr>
            <a:r>
              <a:rPr b="1" lang="en" sz="800">
                <a:solidFill>
                  <a:schemeClr val="accent1"/>
                </a:solidFill>
                <a:latin typeface="Lexend"/>
                <a:ea typeface="Lexend"/>
                <a:cs typeface="Lexend"/>
                <a:sym typeface="Lexend"/>
              </a:rPr>
              <a:t>ization?</a:t>
            </a:r>
            <a:endParaRPr b="1" sz="800">
              <a:solidFill>
                <a:schemeClr val="accent1"/>
              </a:solidFill>
              <a:latin typeface="Lexend"/>
              <a:ea typeface="Lexend"/>
              <a:cs typeface="Lexend"/>
              <a:sym typeface="Lexend"/>
            </a:endParaRPr>
          </a:p>
        </p:txBody>
      </p:sp>
      <p:sp>
        <p:nvSpPr>
          <p:cNvPr id="565" name="Google Shape;565;p52"/>
          <p:cNvSpPr/>
          <p:nvPr/>
        </p:nvSpPr>
        <p:spPr>
          <a:xfrm rot="-5400000">
            <a:off x="7440025" y="2349950"/>
            <a:ext cx="162900" cy="5448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grpSp>
        <p:nvGrpSpPr>
          <p:cNvPr id="566" name="Google Shape;566;p52"/>
          <p:cNvGrpSpPr/>
          <p:nvPr/>
        </p:nvGrpSpPr>
        <p:grpSpPr>
          <a:xfrm rot="-8223744">
            <a:off x="6935311" y="2953140"/>
            <a:ext cx="539133" cy="274855"/>
            <a:chOff x="4652632" y="2656661"/>
            <a:chExt cx="514800" cy="277500"/>
          </a:xfrm>
        </p:grpSpPr>
        <p:sp>
          <p:nvSpPr>
            <p:cNvPr id="567" name="Google Shape;567;p52"/>
            <p:cNvSpPr/>
            <p:nvPr/>
          </p:nvSpPr>
          <p:spPr>
            <a:xfrm rot="-5232980">
              <a:off x="4817373" y="2535788"/>
              <a:ext cx="185319" cy="506050"/>
            </a:xfrm>
            <a:prstGeom prst="up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568" name="Google Shape;568;p52"/>
            <p:cNvSpPr txBox="1"/>
            <p:nvPr/>
          </p:nvSpPr>
          <p:spPr>
            <a:xfrm rot="10737283">
              <a:off x="4689403" y="2660491"/>
              <a:ext cx="427571" cy="26984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lt1"/>
                  </a:solidFill>
                  <a:latin typeface="Lexend"/>
                  <a:ea typeface="Lexend"/>
                  <a:cs typeface="Lexend"/>
                  <a:sym typeface="Lexend"/>
                </a:rPr>
                <a:t>No</a:t>
              </a:r>
              <a:endParaRPr b="1" sz="700">
                <a:solidFill>
                  <a:schemeClr val="lt1"/>
                </a:solidFill>
                <a:latin typeface="Lexend"/>
                <a:ea typeface="Lexend"/>
                <a:cs typeface="Lexend"/>
                <a:sym typeface="Lexend"/>
              </a:endParaRPr>
            </a:p>
          </p:txBody>
        </p:sp>
      </p:grpSp>
      <p:sp>
        <p:nvSpPr>
          <p:cNvPr id="569" name="Google Shape;569;p52"/>
          <p:cNvSpPr/>
          <p:nvPr/>
        </p:nvSpPr>
        <p:spPr>
          <a:xfrm>
            <a:off x="7207450" y="3108900"/>
            <a:ext cx="831600" cy="795300"/>
          </a:xfrm>
          <a:prstGeom prst="diamond">
            <a:avLst/>
          </a:prstGeom>
          <a:solidFill>
            <a:srgbClr val="F3F3F3"/>
          </a:solidFill>
          <a:ln cap="flat" cmpd="sng" w="9525">
            <a:solidFill>
              <a:srgbClr val="F3F3F3"/>
            </a:solidFill>
            <a:prstDash val="solid"/>
            <a:round/>
            <a:headEnd len="sm" w="sm" type="none"/>
            <a:tailEnd len="sm" w="sm" type="none"/>
          </a:ln>
        </p:spPr>
        <p:txBody>
          <a:bodyPr anchorCtr="0" anchor="t" bIns="0" lIns="28575" spcFirstLastPara="1" rIns="0" wrap="square" tIns="0">
            <a:noAutofit/>
          </a:bodyPr>
          <a:lstStyle/>
          <a:p>
            <a:pPr indent="0" lvl="0" marL="0" marR="0" rtl="0" algn="ctr">
              <a:spcBef>
                <a:spcPts val="0"/>
              </a:spcBef>
              <a:spcAft>
                <a:spcPts val="0"/>
              </a:spcAft>
              <a:buNone/>
            </a:pPr>
            <a:r>
              <a:rPr b="1" lang="en" sz="800">
                <a:solidFill>
                  <a:schemeClr val="accent1"/>
                </a:solidFill>
                <a:latin typeface="Lexend"/>
                <a:ea typeface="Lexend"/>
                <a:cs typeface="Lexend"/>
                <a:sym typeface="Lexend"/>
              </a:rPr>
              <a:t>Player</a:t>
            </a:r>
            <a:endParaRPr b="1" sz="800">
              <a:solidFill>
                <a:schemeClr val="accent1"/>
              </a:solidFill>
              <a:latin typeface="Lexend"/>
              <a:ea typeface="Lexend"/>
              <a:cs typeface="Lexend"/>
              <a:sym typeface="Lexend"/>
            </a:endParaRPr>
          </a:p>
          <a:p>
            <a:pPr indent="0" lvl="0" marL="0" marR="0" rtl="0" algn="ctr">
              <a:spcBef>
                <a:spcPts val="0"/>
              </a:spcBef>
              <a:spcAft>
                <a:spcPts val="0"/>
              </a:spcAft>
              <a:buNone/>
            </a:pPr>
            <a:r>
              <a:rPr b="1" lang="en" sz="800">
                <a:solidFill>
                  <a:schemeClr val="accent1"/>
                </a:solidFill>
                <a:latin typeface="Lexend"/>
                <a:ea typeface="Lexend"/>
                <a:cs typeface="Lexend"/>
                <a:sym typeface="Lexend"/>
              </a:rPr>
              <a:t>Clicks Button?</a:t>
            </a:r>
            <a:endParaRPr b="1" sz="800">
              <a:solidFill>
                <a:schemeClr val="accent1"/>
              </a:solidFill>
              <a:latin typeface="Lexend"/>
              <a:ea typeface="Lexend"/>
              <a:cs typeface="Lexend"/>
              <a:sym typeface="Lexend"/>
            </a:endParaRPr>
          </a:p>
        </p:txBody>
      </p:sp>
      <p:sp>
        <p:nvSpPr>
          <p:cNvPr id="570" name="Google Shape;570;p52"/>
          <p:cNvSpPr/>
          <p:nvPr/>
        </p:nvSpPr>
        <p:spPr>
          <a:xfrm>
            <a:off x="5727062" y="3251512"/>
            <a:ext cx="881400" cy="5445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accent1"/>
                </a:solidFill>
                <a:latin typeface="Lexend"/>
                <a:ea typeface="Lexend"/>
                <a:cs typeface="Lexend"/>
                <a:sym typeface="Lexend"/>
              </a:rPr>
              <a:t>Feedback and Points Deducted</a:t>
            </a:r>
            <a:endParaRPr b="1" sz="800">
              <a:solidFill>
                <a:schemeClr val="accent1"/>
              </a:solidFill>
              <a:latin typeface="Lexend"/>
              <a:ea typeface="Lexend"/>
              <a:cs typeface="Lexend"/>
              <a:sym typeface="Lexend"/>
            </a:endParaRPr>
          </a:p>
        </p:txBody>
      </p:sp>
      <p:grpSp>
        <p:nvGrpSpPr>
          <p:cNvPr id="571" name="Google Shape;571;p52"/>
          <p:cNvGrpSpPr/>
          <p:nvPr/>
        </p:nvGrpSpPr>
        <p:grpSpPr>
          <a:xfrm flipH="1" rot="-10643846">
            <a:off x="5908943" y="2519014"/>
            <a:ext cx="429969" cy="285122"/>
            <a:chOff x="4652632" y="2648540"/>
            <a:chExt cx="516504" cy="283800"/>
          </a:xfrm>
        </p:grpSpPr>
        <p:sp>
          <p:nvSpPr>
            <p:cNvPr id="572" name="Google Shape;572;p52"/>
            <p:cNvSpPr/>
            <p:nvPr/>
          </p:nvSpPr>
          <p:spPr>
            <a:xfrm rot="-5232980">
              <a:off x="4817373" y="2535788"/>
              <a:ext cx="185319" cy="506050"/>
            </a:xfrm>
            <a:prstGeom prst="up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573" name="Google Shape;573;p52"/>
            <p:cNvSpPr txBox="1"/>
            <p:nvPr/>
          </p:nvSpPr>
          <p:spPr>
            <a:xfrm rot="-10682265">
              <a:off x="4742863" y="2655613"/>
              <a:ext cx="420547" cy="26965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lt1"/>
                  </a:solidFill>
                  <a:latin typeface="Lexend"/>
                  <a:ea typeface="Lexend"/>
                  <a:cs typeface="Lexend"/>
                  <a:sym typeface="Lexend"/>
                </a:rPr>
                <a:t>Yes</a:t>
              </a:r>
              <a:endParaRPr b="1" sz="700">
                <a:solidFill>
                  <a:schemeClr val="lt1"/>
                </a:solidFill>
                <a:latin typeface="Lexend"/>
                <a:ea typeface="Lexend"/>
                <a:cs typeface="Lexend"/>
                <a:sym typeface="Lexend"/>
              </a:endParaRPr>
            </a:p>
          </p:txBody>
        </p:sp>
      </p:grpSp>
      <p:sp>
        <p:nvSpPr>
          <p:cNvPr id="574" name="Google Shape;574;p52"/>
          <p:cNvSpPr/>
          <p:nvPr/>
        </p:nvSpPr>
        <p:spPr>
          <a:xfrm>
            <a:off x="5039050" y="2263925"/>
            <a:ext cx="831600" cy="795300"/>
          </a:xfrm>
          <a:prstGeom prst="diamond">
            <a:avLst/>
          </a:prstGeom>
          <a:solidFill>
            <a:srgbClr val="F3F3F3"/>
          </a:solidFill>
          <a:ln cap="flat" cmpd="sng" w="9525">
            <a:solidFill>
              <a:srgbClr val="F3F3F3"/>
            </a:solidFill>
            <a:prstDash val="solid"/>
            <a:round/>
            <a:headEnd len="sm" w="sm" type="none"/>
            <a:tailEnd len="sm" w="sm" type="none"/>
          </a:ln>
        </p:spPr>
        <p:txBody>
          <a:bodyPr anchorCtr="0" anchor="t" bIns="0" lIns="28575" spcFirstLastPara="1" rIns="0" wrap="square" tIns="0">
            <a:noAutofit/>
          </a:bodyPr>
          <a:lstStyle/>
          <a:p>
            <a:pPr indent="0" lvl="0" marL="0" marR="0" rtl="0" algn="ctr">
              <a:spcBef>
                <a:spcPts val="0"/>
              </a:spcBef>
              <a:spcAft>
                <a:spcPts val="0"/>
              </a:spcAft>
              <a:buNone/>
            </a:pPr>
            <a:r>
              <a:rPr b="1" lang="en" sz="800">
                <a:solidFill>
                  <a:schemeClr val="accent1"/>
                </a:solidFill>
                <a:latin typeface="Lexend"/>
                <a:ea typeface="Lexend"/>
                <a:cs typeface="Lexend"/>
                <a:sym typeface="Lexend"/>
              </a:rPr>
              <a:t>Player</a:t>
            </a:r>
            <a:endParaRPr b="1" sz="800">
              <a:solidFill>
                <a:schemeClr val="accent1"/>
              </a:solidFill>
              <a:latin typeface="Lexend"/>
              <a:ea typeface="Lexend"/>
              <a:cs typeface="Lexend"/>
              <a:sym typeface="Lexend"/>
            </a:endParaRPr>
          </a:p>
          <a:p>
            <a:pPr indent="0" lvl="0" marL="0" marR="0" rtl="0" algn="ctr">
              <a:spcBef>
                <a:spcPts val="0"/>
              </a:spcBef>
              <a:spcAft>
                <a:spcPts val="0"/>
              </a:spcAft>
              <a:buNone/>
            </a:pPr>
            <a:r>
              <a:rPr b="1" lang="en" sz="800">
                <a:solidFill>
                  <a:schemeClr val="accent1"/>
                </a:solidFill>
                <a:latin typeface="Lexend"/>
                <a:ea typeface="Lexend"/>
                <a:cs typeface="Lexend"/>
                <a:sym typeface="Lexend"/>
              </a:rPr>
              <a:t>Clicks Button?</a:t>
            </a:r>
            <a:endParaRPr b="1" sz="800">
              <a:solidFill>
                <a:schemeClr val="accent1"/>
              </a:solidFill>
              <a:latin typeface="Lexend"/>
              <a:ea typeface="Lexend"/>
              <a:cs typeface="Lexend"/>
              <a:sym typeface="Lexend"/>
            </a:endParaRPr>
          </a:p>
        </p:txBody>
      </p:sp>
      <p:grpSp>
        <p:nvGrpSpPr>
          <p:cNvPr id="575" name="Google Shape;575;p52"/>
          <p:cNvGrpSpPr/>
          <p:nvPr/>
        </p:nvGrpSpPr>
        <p:grpSpPr>
          <a:xfrm flipH="1" rot="-10638528">
            <a:off x="6668059" y="3363997"/>
            <a:ext cx="497219" cy="285107"/>
            <a:chOff x="4652632" y="2648540"/>
            <a:chExt cx="516504" cy="283800"/>
          </a:xfrm>
        </p:grpSpPr>
        <p:sp>
          <p:nvSpPr>
            <p:cNvPr id="576" name="Google Shape;576;p52"/>
            <p:cNvSpPr/>
            <p:nvPr/>
          </p:nvSpPr>
          <p:spPr>
            <a:xfrm rot="-5232980">
              <a:off x="4817373" y="2535788"/>
              <a:ext cx="185319" cy="506050"/>
            </a:xfrm>
            <a:prstGeom prst="up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577" name="Google Shape;577;p52"/>
            <p:cNvSpPr txBox="1"/>
            <p:nvPr/>
          </p:nvSpPr>
          <p:spPr>
            <a:xfrm rot="-10682265">
              <a:off x="4742863" y="2655613"/>
              <a:ext cx="420547" cy="26965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lt1"/>
                  </a:solidFill>
                  <a:latin typeface="Lexend"/>
                  <a:ea typeface="Lexend"/>
                  <a:cs typeface="Lexend"/>
                  <a:sym typeface="Lexend"/>
                </a:rPr>
                <a:t>Yes</a:t>
              </a:r>
              <a:endParaRPr b="1" sz="700">
                <a:solidFill>
                  <a:schemeClr val="lt1"/>
                </a:solidFill>
                <a:latin typeface="Lexend"/>
                <a:ea typeface="Lexend"/>
                <a:cs typeface="Lexend"/>
                <a:sym typeface="Lexend"/>
              </a:endParaRPr>
            </a:p>
          </p:txBody>
        </p:sp>
      </p:grpSp>
      <p:grpSp>
        <p:nvGrpSpPr>
          <p:cNvPr id="578" name="Google Shape;578;p52"/>
          <p:cNvGrpSpPr/>
          <p:nvPr/>
        </p:nvGrpSpPr>
        <p:grpSpPr>
          <a:xfrm rot="-8174268">
            <a:off x="5654420" y="2870326"/>
            <a:ext cx="431390" cy="281049"/>
            <a:chOff x="4652632" y="2666330"/>
            <a:chExt cx="514800" cy="277500"/>
          </a:xfrm>
        </p:grpSpPr>
        <p:sp>
          <p:nvSpPr>
            <p:cNvPr id="579" name="Google Shape;579;p52"/>
            <p:cNvSpPr/>
            <p:nvPr/>
          </p:nvSpPr>
          <p:spPr>
            <a:xfrm rot="-5232980">
              <a:off x="4817373" y="2535788"/>
              <a:ext cx="185319" cy="506050"/>
            </a:xfrm>
            <a:prstGeom prst="up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580" name="Google Shape;580;p52"/>
            <p:cNvSpPr txBox="1"/>
            <p:nvPr/>
          </p:nvSpPr>
          <p:spPr>
            <a:xfrm rot="10737283">
              <a:off x="4719980" y="2670160"/>
              <a:ext cx="427571" cy="26984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lt1"/>
                  </a:solidFill>
                  <a:latin typeface="Lexend"/>
                  <a:ea typeface="Lexend"/>
                  <a:cs typeface="Lexend"/>
                  <a:sym typeface="Lexend"/>
                </a:rPr>
                <a:t>No</a:t>
              </a:r>
              <a:endParaRPr b="1" sz="700">
                <a:solidFill>
                  <a:schemeClr val="lt1"/>
                </a:solidFill>
                <a:latin typeface="Lexend"/>
                <a:ea typeface="Lexend"/>
                <a:cs typeface="Lexend"/>
                <a:sym typeface="Lexend"/>
              </a:endParaRPr>
            </a:p>
          </p:txBody>
        </p:sp>
      </p:grpSp>
      <p:grpSp>
        <p:nvGrpSpPr>
          <p:cNvPr id="581" name="Google Shape;581;p52"/>
          <p:cNvGrpSpPr/>
          <p:nvPr/>
        </p:nvGrpSpPr>
        <p:grpSpPr>
          <a:xfrm flipH="1" rot="8274887">
            <a:off x="4821491" y="2859538"/>
            <a:ext cx="422124" cy="285239"/>
            <a:chOff x="4652632" y="2658533"/>
            <a:chExt cx="527939" cy="283800"/>
          </a:xfrm>
        </p:grpSpPr>
        <p:sp>
          <p:nvSpPr>
            <p:cNvPr id="582" name="Google Shape;582;p52"/>
            <p:cNvSpPr/>
            <p:nvPr/>
          </p:nvSpPr>
          <p:spPr>
            <a:xfrm rot="-5232980">
              <a:off x="4817373" y="2535788"/>
              <a:ext cx="185319" cy="506050"/>
            </a:xfrm>
            <a:prstGeom prst="up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583" name="Google Shape;583;p52"/>
            <p:cNvSpPr txBox="1"/>
            <p:nvPr/>
          </p:nvSpPr>
          <p:spPr>
            <a:xfrm rot="-10682265">
              <a:off x="4754298" y="2665606"/>
              <a:ext cx="420547" cy="26965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lt1"/>
                  </a:solidFill>
                  <a:latin typeface="Lexend"/>
                  <a:ea typeface="Lexend"/>
                  <a:cs typeface="Lexend"/>
                  <a:sym typeface="Lexend"/>
                </a:rPr>
                <a:t>Yes</a:t>
              </a:r>
              <a:endParaRPr b="1" sz="700">
                <a:solidFill>
                  <a:schemeClr val="lt1"/>
                </a:solidFill>
                <a:latin typeface="Lexend"/>
                <a:ea typeface="Lexend"/>
                <a:cs typeface="Lexend"/>
                <a:sym typeface="Lexend"/>
              </a:endParaRPr>
            </a:p>
          </p:txBody>
        </p:sp>
      </p:grpSp>
      <p:sp>
        <p:nvSpPr>
          <p:cNvPr id="584" name="Google Shape;584;p52"/>
          <p:cNvSpPr/>
          <p:nvPr/>
        </p:nvSpPr>
        <p:spPr>
          <a:xfrm>
            <a:off x="4282075" y="3234312"/>
            <a:ext cx="881400" cy="5445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accent1"/>
                </a:solidFill>
                <a:latin typeface="Lexend"/>
                <a:ea typeface="Lexend"/>
                <a:cs typeface="Lexend"/>
                <a:sym typeface="Lexend"/>
              </a:rPr>
              <a:t>Feedback and Points Awarded</a:t>
            </a:r>
            <a:endParaRPr b="1" sz="800">
              <a:solidFill>
                <a:schemeClr val="accent1"/>
              </a:solidFill>
              <a:latin typeface="Lexend"/>
              <a:ea typeface="Lexend"/>
              <a:cs typeface="Lexend"/>
              <a:sym typeface="Lexend"/>
            </a:endParaRPr>
          </a:p>
        </p:txBody>
      </p:sp>
      <p:sp>
        <p:nvSpPr>
          <p:cNvPr id="585" name="Google Shape;585;p52"/>
          <p:cNvSpPr/>
          <p:nvPr/>
        </p:nvSpPr>
        <p:spPr>
          <a:xfrm rot="10800000">
            <a:off x="8214000" y="1921900"/>
            <a:ext cx="162900" cy="3957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586" name="Google Shape;586;p52"/>
          <p:cNvSpPr/>
          <p:nvPr/>
        </p:nvSpPr>
        <p:spPr>
          <a:xfrm>
            <a:off x="4370950" y="1982950"/>
            <a:ext cx="162900" cy="3909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587" name="Google Shape;587;p52"/>
          <p:cNvSpPr/>
          <p:nvPr/>
        </p:nvSpPr>
        <p:spPr>
          <a:xfrm rot="-7605863">
            <a:off x="6037129" y="3811250"/>
            <a:ext cx="162900" cy="340201"/>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588" name="Google Shape;588;p52"/>
          <p:cNvSpPr/>
          <p:nvPr/>
        </p:nvSpPr>
        <p:spPr>
          <a:xfrm flipH="1" rot="7605863">
            <a:off x="4707375" y="3790024"/>
            <a:ext cx="162900" cy="373201"/>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589" name="Google Shape;589;p52"/>
          <p:cNvSpPr/>
          <p:nvPr/>
        </p:nvSpPr>
        <p:spPr>
          <a:xfrm>
            <a:off x="5014150" y="3988287"/>
            <a:ext cx="881400" cy="5445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accent1"/>
                </a:solidFill>
                <a:latin typeface="Lexend"/>
                <a:ea typeface="Lexend"/>
                <a:cs typeface="Lexend"/>
                <a:sym typeface="Lexend"/>
              </a:rPr>
              <a:t>Feedback and Points Deducted</a:t>
            </a:r>
            <a:endParaRPr b="1" sz="800">
              <a:solidFill>
                <a:schemeClr val="accent1"/>
              </a:solidFill>
              <a:latin typeface="Lexend"/>
              <a:ea typeface="Lexend"/>
              <a:cs typeface="Lexend"/>
              <a:sym typeface="Lexend"/>
            </a:endParaRPr>
          </a:p>
        </p:txBody>
      </p:sp>
      <p:sp>
        <p:nvSpPr>
          <p:cNvPr id="590" name="Google Shape;590;p52"/>
          <p:cNvSpPr/>
          <p:nvPr/>
        </p:nvSpPr>
        <p:spPr>
          <a:xfrm>
            <a:off x="4032112" y="471350"/>
            <a:ext cx="881400" cy="5445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accent1"/>
                </a:solidFill>
                <a:latin typeface="Lexend"/>
                <a:ea typeface="Lexend"/>
                <a:cs typeface="Lexend"/>
                <a:sym typeface="Lexend"/>
              </a:rPr>
              <a:t>Next planet is unlocked</a:t>
            </a:r>
            <a:endParaRPr b="1" sz="800">
              <a:solidFill>
                <a:schemeClr val="accent1"/>
              </a:solidFill>
              <a:latin typeface="Lexend"/>
              <a:ea typeface="Lexend"/>
              <a:cs typeface="Lexend"/>
              <a:sym typeface="Lexend"/>
            </a:endParaRPr>
          </a:p>
        </p:txBody>
      </p:sp>
      <p:sp>
        <p:nvSpPr>
          <p:cNvPr id="591" name="Google Shape;591;p52"/>
          <p:cNvSpPr/>
          <p:nvPr/>
        </p:nvSpPr>
        <p:spPr>
          <a:xfrm rot="5400000">
            <a:off x="5168197" y="549219"/>
            <a:ext cx="162900" cy="5109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592" name="Google Shape;592;p52"/>
          <p:cNvSpPr/>
          <p:nvPr/>
        </p:nvSpPr>
        <p:spPr>
          <a:xfrm>
            <a:off x="4011712" y="1372650"/>
            <a:ext cx="881400" cy="5445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accent1"/>
                </a:solidFill>
                <a:latin typeface="Lexend"/>
                <a:ea typeface="Lexend"/>
                <a:cs typeface="Lexend"/>
                <a:sym typeface="Lexend"/>
              </a:rPr>
              <a:t>Score and Unlocks Reveal</a:t>
            </a:r>
            <a:endParaRPr b="1" sz="800">
              <a:solidFill>
                <a:schemeClr val="accent1"/>
              </a:solidFill>
              <a:latin typeface="Lexend"/>
              <a:ea typeface="Lexend"/>
              <a:cs typeface="Lexend"/>
              <a:sym typeface="Lexend"/>
            </a:endParaRPr>
          </a:p>
        </p:txBody>
      </p:sp>
      <p:sp>
        <p:nvSpPr>
          <p:cNvPr id="593" name="Google Shape;593;p52"/>
          <p:cNvSpPr/>
          <p:nvPr/>
        </p:nvSpPr>
        <p:spPr>
          <a:xfrm>
            <a:off x="4370950" y="1085500"/>
            <a:ext cx="162900" cy="2175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594" name="Google Shape;594;p52"/>
          <p:cNvSpPr txBox="1"/>
          <p:nvPr/>
        </p:nvSpPr>
        <p:spPr>
          <a:xfrm>
            <a:off x="7682100" y="4275150"/>
            <a:ext cx="14619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Lexend"/>
                <a:ea typeface="Lexend"/>
                <a:cs typeface="Lexend"/>
                <a:sym typeface="Lexend"/>
              </a:rPr>
              <a:t>Repeat 5x</a:t>
            </a:r>
            <a:endParaRPr b="1" sz="1500">
              <a:solidFill>
                <a:schemeClr val="dk2"/>
              </a:solidFill>
              <a:latin typeface="Lexend"/>
              <a:ea typeface="Lexend"/>
              <a:cs typeface="Lexend"/>
              <a:sym typeface="Lexen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3E3E"/>
        </a:solidFill>
      </p:bgPr>
    </p:bg>
    <p:spTree>
      <p:nvGrpSpPr>
        <p:cNvPr id="598" name="Shape 598"/>
        <p:cNvGrpSpPr/>
        <p:nvPr/>
      </p:nvGrpSpPr>
      <p:grpSpPr>
        <a:xfrm>
          <a:off x="0" y="0"/>
          <a:ext cx="0" cy="0"/>
          <a:chOff x="0" y="0"/>
          <a:chExt cx="0" cy="0"/>
        </a:xfrm>
      </p:grpSpPr>
      <p:sp>
        <p:nvSpPr>
          <p:cNvPr id="599" name="Google Shape;599;p53"/>
          <p:cNvSpPr txBox="1"/>
          <p:nvPr>
            <p:ph type="title"/>
          </p:nvPr>
        </p:nvSpPr>
        <p:spPr>
          <a:xfrm>
            <a:off x="-119325" y="638800"/>
            <a:ext cx="3492900" cy="1600200"/>
          </a:xfrm>
          <a:prstGeom prst="rect">
            <a:avLst/>
          </a:prstGeom>
        </p:spPr>
        <p:txBody>
          <a:bodyPr anchorCtr="0" anchor="t" bIns="45700" lIns="91425" spcFirstLastPara="1" rIns="91425" wrap="square" tIns="45700">
            <a:normAutofit fontScale="90000"/>
          </a:bodyPr>
          <a:lstStyle/>
          <a:p>
            <a:pPr indent="0" lvl="0" marL="0" rtl="0" algn="ctr">
              <a:spcBef>
                <a:spcPts val="0"/>
              </a:spcBef>
              <a:spcAft>
                <a:spcPts val="0"/>
              </a:spcAft>
              <a:buNone/>
            </a:pPr>
            <a:r>
              <a:rPr lang="en" sz="5588">
                <a:solidFill>
                  <a:schemeClr val="accent1"/>
                </a:solidFill>
                <a:latin typeface="Source Sans Pro"/>
                <a:ea typeface="Source Sans Pro"/>
                <a:cs typeface="Source Sans Pro"/>
                <a:sym typeface="Source Sans Pro"/>
              </a:rPr>
              <a:t>Straw </a:t>
            </a:r>
            <a:endParaRPr sz="5588">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rPr lang="en" sz="5588">
                <a:solidFill>
                  <a:schemeClr val="accent1"/>
                </a:solidFill>
                <a:latin typeface="Source Sans Pro"/>
                <a:ea typeface="Source Sans Pro"/>
                <a:cs typeface="Source Sans Pro"/>
                <a:sym typeface="Source Sans Pro"/>
              </a:rPr>
              <a:t>Manny</a:t>
            </a:r>
            <a:endParaRPr sz="5588">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t/>
            </a:r>
            <a:endParaRPr sz="4700">
              <a:solidFill>
                <a:schemeClr val="accent1"/>
              </a:solidFill>
              <a:latin typeface="Source Sans Pro"/>
              <a:ea typeface="Source Sans Pro"/>
              <a:cs typeface="Source Sans Pro"/>
              <a:sym typeface="Source Sans Pro"/>
            </a:endParaRPr>
          </a:p>
        </p:txBody>
      </p:sp>
      <p:sp>
        <p:nvSpPr>
          <p:cNvPr id="600" name="Google Shape;600;p53"/>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accent1"/>
              </a:solidFill>
              <a:latin typeface="Source Sans Pro"/>
              <a:ea typeface="Source Sans Pro"/>
              <a:cs typeface="Source Sans Pro"/>
              <a:sym typeface="Source Sans Pro"/>
            </a:endParaRPr>
          </a:p>
        </p:txBody>
      </p:sp>
      <p:sp>
        <p:nvSpPr>
          <p:cNvPr id="601" name="Google Shape;601;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sz="1100">
              <a:latin typeface="Source Sans Pro"/>
              <a:ea typeface="Source Sans Pro"/>
              <a:cs typeface="Source Sans Pro"/>
              <a:sym typeface="Source Sans Pro"/>
            </a:endParaRPr>
          </a:p>
        </p:txBody>
      </p:sp>
      <p:sp>
        <p:nvSpPr>
          <p:cNvPr id="602" name="Google Shape;602;p53"/>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sp>
        <p:nvSpPr>
          <p:cNvPr id="603" name="Google Shape;603;p53"/>
          <p:cNvSpPr/>
          <p:nvPr/>
        </p:nvSpPr>
        <p:spPr>
          <a:xfrm>
            <a:off x="4193600" y="366000"/>
            <a:ext cx="4793700" cy="4411500"/>
          </a:xfrm>
          <a:prstGeom prst="rect">
            <a:avLst/>
          </a:prstGeom>
          <a:noFill/>
          <a:ln cap="flat" cmpd="sng" w="19050">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604" name="Google Shape;604;p53"/>
          <p:cNvSpPr/>
          <p:nvPr/>
        </p:nvSpPr>
        <p:spPr>
          <a:xfrm>
            <a:off x="5198037" y="3455375"/>
            <a:ext cx="881400" cy="544500"/>
          </a:xfrm>
          <a:prstGeom prst="rect">
            <a:avLst/>
          </a:prstGeom>
          <a:solidFill>
            <a:srgbClr val="F3F3F3"/>
          </a:solidFill>
          <a:ln cap="flat" cmpd="sng" w="38100">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accent1"/>
                </a:solidFill>
                <a:latin typeface="Lexend"/>
                <a:ea typeface="Lexend"/>
                <a:cs typeface="Lexend"/>
                <a:sym typeface="Lexend"/>
              </a:rPr>
              <a:t>Player runs through training grounds</a:t>
            </a:r>
            <a:endParaRPr b="1" sz="800">
              <a:solidFill>
                <a:schemeClr val="accent1"/>
              </a:solidFill>
              <a:latin typeface="Lexend"/>
              <a:ea typeface="Lexend"/>
              <a:cs typeface="Lexend"/>
              <a:sym typeface="Lexend"/>
            </a:endParaRPr>
          </a:p>
        </p:txBody>
      </p:sp>
      <p:sp>
        <p:nvSpPr>
          <p:cNvPr id="605" name="Google Shape;605;p53"/>
          <p:cNvSpPr/>
          <p:nvPr/>
        </p:nvSpPr>
        <p:spPr>
          <a:xfrm>
            <a:off x="6189050" y="581350"/>
            <a:ext cx="881400" cy="5445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accent1"/>
                </a:solidFill>
                <a:latin typeface="Lexend"/>
                <a:ea typeface="Lexend"/>
                <a:cs typeface="Lexend"/>
                <a:sym typeface="Lexend"/>
              </a:rPr>
              <a:t>Enemy presents claim, response options appear</a:t>
            </a:r>
            <a:endParaRPr b="1" sz="800">
              <a:solidFill>
                <a:schemeClr val="accent1"/>
              </a:solidFill>
              <a:latin typeface="Lexend"/>
              <a:ea typeface="Lexend"/>
              <a:cs typeface="Lexend"/>
              <a:sym typeface="Lexend"/>
            </a:endParaRPr>
          </a:p>
        </p:txBody>
      </p:sp>
      <p:sp>
        <p:nvSpPr>
          <p:cNvPr id="606" name="Google Shape;606;p53"/>
          <p:cNvSpPr/>
          <p:nvPr/>
        </p:nvSpPr>
        <p:spPr>
          <a:xfrm rot="7442473">
            <a:off x="7504616" y="586809"/>
            <a:ext cx="162919" cy="1068786"/>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607" name="Google Shape;607;p53"/>
          <p:cNvSpPr/>
          <p:nvPr/>
        </p:nvSpPr>
        <p:spPr>
          <a:xfrm>
            <a:off x="6548300" y="2474662"/>
            <a:ext cx="881400" cy="5445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accent1"/>
                </a:solidFill>
                <a:latin typeface="Lexend"/>
                <a:ea typeface="Lexend"/>
                <a:cs typeface="Lexend"/>
                <a:sym typeface="Lexend"/>
              </a:rPr>
              <a:t>Feedback and Points Deducted</a:t>
            </a:r>
            <a:endParaRPr b="1" sz="800">
              <a:solidFill>
                <a:schemeClr val="accent1"/>
              </a:solidFill>
              <a:latin typeface="Lexend"/>
              <a:ea typeface="Lexend"/>
              <a:cs typeface="Lexend"/>
              <a:sym typeface="Lexend"/>
            </a:endParaRPr>
          </a:p>
        </p:txBody>
      </p:sp>
      <p:grpSp>
        <p:nvGrpSpPr>
          <p:cNvPr id="608" name="Google Shape;608;p53"/>
          <p:cNvGrpSpPr/>
          <p:nvPr/>
        </p:nvGrpSpPr>
        <p:grpSpPr>
          <a:xfrm flipH="1" rot="-10651446">
            <a:off x="7484900" y="1536524"/>
            <a:ext cx="445654" cy="287881"/>
            <a:chOff x="4652632" y="2648562"/>
            <a:chExt cx="596034" cy="286500"/>
          </a:xfrm>
        </p:grpSpPr>
        <p:sp>
          <p:nvSpPr>
            <p:cNvPr id="609" name="Google Shape;609;p53"/>
            <p:cNvSpPr/>
            <p:nvPr/>
          </p:nvSpPr>
          <p:spPr>
            <a:xfrm rot="-5232980">
              <a:off x="4817373" y="2535788"/>
              <a:ext cx="185319" cy="506050"/>
            </a:xfrm>
            <a:prstGeom prst="up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610" name="Google Shape;610;p53"/>
            <p:cNvSpPr txBox="1"/>
            <p:nvPr/>
          </p:nvSpPr>
          <p:spPr>
            <a:xfrm rot="-10682428">
              <a:off x="4742870" y="2656985"/>
              <a:ext cx="500092" cy="26965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lt1"/>
                  </a:solidFill>
                  <a:latin typeface="Lexend"/>
                  <a:ea typeface="Lexend"/>
                  <a:cs typeface="Lexend"/>
                  <a:sym typeface="Lexend"/>
                </a:rPr>
                <a:t>Yes</a:t>
              </a:r>
              <a:endParaRPr b="1" sz="700">
                <a:solidFill>
                  <a:schemeClr val="lt1"/>
                </a:solidFill>
                <a:latin typeface="Lexend"/>
                <a:ea typeface="Lexend"/>
                <a:cs typeface="Lexend"/>
                <a:sym typeface="Lexend"/>
              </a:endParaRPr>
            </a:p>
          </p:txBody>
        </p:sp>
      </p:grpSp>
      <p:sp>
        <p:nvSpPr>
          <p:cNvPr id="611" name="Google Shape;611;p53"/>
          <p:cNvSpPr/>
          <p:nvPr/>
        </p:nvSpPr>
        <p:spPr>
          <a:xfrm>
            <a:off x="7910900" y="2585225"/>
            <a:ext cx="881400" cy="5445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accent1"/>
                </a:solidFill>
                <a:latin typeface="Lexend"/>
                <a:ea typeface="Lexend"/>
                <a:cs typeface="Lexend"/>
                <a:sym typeface="Lexend"/>
              </a:rPr>
              <a:t>Feedback </a:t>
            </a:r>
            <a:endParaRPr b="1" sz="800">
              <a:solidFill>
                <a:schemeClr val="accent1"/>
              </a:solidFill>
              <a:latin typeface="Lexend"/>
              <a:ea typeface="Lexend"/>
              <a:cs typeface="Lexend"/>
              <a:sym typeface="Lexend"/>
            </a:endParaRPr>
          </a:p>
        </p:txBody>
      </p:sp>
      <p:sp>
        <p:nvSpPr>
          <p:cNvPr id="612" name="Google Shape;612;p53"/>
          <p:cNvSpPr/>
          <p:nvPr/>
        </p:nvSpPr>
        <p:spPr>
          <a:xfrm>
            <a:off x="2838937" y="3011675"/>
            <a:ext cx="881400" cy="5445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accent1"/>
                </a:solidFill>
                <a:latin typeface="Lexend"/>
                <a:ea typeface="Lexend"/>
                <a:cs typeface="Lexend"/>
                <a:sym typeface="Lexend"/>
              </a:rPr>
              <a:t>Next training ground is unlocked</a:t>
            </a:r>
            <a:endParaRPr b="1" sz="800">
              <a:solidFill>
                <a:schemeClr val="accent1"/>
              </a:solidFill>
              <a:latin typeface="Lexend"/>
              <a:ea typeface="Lexend"/>
              <a:cs typeface="Lexend"/>
              <a:sym typeface="Lexend"/>
            </a:endParaRPr>
          </a:p>
        </p:txBody>
      </p:sp>
      <p:sp>
        <p:nvSpPr>
          <p:cNvPr id="613" name="Google Shape;613;p53"/>
          <p:cNvSpPr/>
          <p:nvPr/>
        </p:nvSpPr>
        <p:spPr>
          <a:xfrm>
            <a:off x="2815287" y="4021175"/>
            <a:ext cx="881400" cy="5445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accent1"/>
                </a:solidFill>
                <a:latin typeface="Lexend"/>
                <a:ea typeface="Lexend"/>
                <a:cs typeface="Lexend"/>
                <a:sym typeface="Lexend"/>
              </a:rPr>
              <a:t>Score and Unlocks Reveal</a:t>
            </a:r>
            <a:endParaRPr b="1" sz="800">
              <a:solidFill>
                <a:schemeClr val="accent1"/>
              </a:solidFill>
              <a:latin typeface="Lexend"/>
              <a:ea typeface="Lexend"/>
              <a:cs typeface="Lexend"/>
              <a:sym typeface="Lexend"/>
            </a:endParaRPr>
          </a:p>
        </p:txBody>
      </p:sp>
      <p:sp>
        <p:nvSpPr>
          <p:cNvPr id="614" name="Google Shape;614;p53"/>
          <p:cNvSpPr/>
          <p:nvPr/>
        </p:nvSpPr>
        <p:spPr>
          <a:xfrm>
            <a:off x="3174525" y="3652925"/>
            <a:ext cx="162900" cy="2715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615" name="Google Shape;615;p53"/>
          <p:cNvSpPr txBox="1"/>
          <p:nvPr/>
        </p:nvSpPr>
        <p:spPr>
          <a:xfrm>
            <a:off x="5462675" y="4197850"/>
            <a:ext cx="3435300" cy="354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dk2"/>
                </a:solidFill>
                <a:latin typeface="Lexend"/>
                <a:ea typeface="Lexend"/>
                <a:cs typeface="Lexend"/>
                <a:sym typeface="Lexend"/>
              </a:rPr>
              <a:t>Repeat Until 5 Enemies Defeated or All Lives Lost</a:t>
            </a:r>
            <a:endParaRPr b="1">
              <a:solidFill>
                <a:schemeClr val="dk2"/>
              </a:solidFill>
              <a:latin typeface="Lexend"/>
              <a:ea typeface="Lexend"/>
              <a:cs typeface="Lexend"/>
              <a:sym typeface="Lexend"/>
            </a:endParaRPr>
          </a:p>
        </p:txBody>
      </p:sp>
      <p:sp>
        <p:nvSpPr>
          <p:cNvPr id="616" name="Google Shape;616;p53"/>
          <p:cNvSpPr/>
          <p:nvPr/>
        </p:nvSpPr>
        <p:spPr>
          <a:xfrm>
            <a:off x="7935800" y="1250350"/>
            <a:ext cx="831600" cy="795300"/>
          </a:xfrm>
          <a:prstGeom prst="diamond">
            <a:avLst/>
          </a:prstGeom>
          <a:solidFill>
            <a:srgbClr val="F3F3F3"/>
          </a:solidFill>
          <a:ln cap="flat" cmpd="sng" w="9525">
            <a:solidFill>
              <a:srgbClr val="F3F3F3"/>
            </a:solidFill>
            <a:prstDash val="solid"/>
            <a:round/>
            <a:headEnd len="sm" w="sm" type="none"/>
            <a:tailEnd len="sm" w="sm" type="none"/>
          </a:ln>
        </p:spPr>
        <p:txBody>
          <a:bodyPr anchorCtr="0" anchor="t" bIns="0" lIns="28575" spcFirstLastPara="1" rIns="0" wrap="square" tIns="91425">
            <a:noAutofit/>
          </a:bodyPr>
          <a:lstStyle/>
          <a:p>
            <a:pPr indent="0" lvl="0" marL="0" marR="0" rtl="0" algn="ctr">
              <a:spcBef>
                <a:spcPts val="0"/>
              </a:spcBef>
              <a:spcAft>
                <a:spcPts val="0"/>
              </a:spcAft>
              <a:buNone/>
            </a:pPr>
            <a:r>
              <a:rPr b="1" lang="en" sz="700">
                <a:solidFill>
                  <a:schemeClr val="accent1"/>
                </a:solidFill>
                <a:latin typeface="Lexend"/>
                <a:ea typeface="Lexend"/>
                <a:cs typeface="Lexend"/>
                <a:sym typeface="Lexend"/>
              </a:rPr>
              <a:t> Player picks straw man response?</a:t>
            </a:r>
            <a:endParaRPr b="1" sz="700">
              <a:solidFill>
                <a:schemeClr val="accent1"/>
              </a:solidFill>
              <a:latin typeface="Lexend"/>
              <a:ea typeface="Lexend"/>
              <a:cs typeface="Lexend"/>
              <a:sym typeface="Lexend"/>
            </a:endParaRPr>
          </a:p>
          <a:p>
            <a:pPr indent="0" lvl="0" marL="0" marR="0" rtl="0" algn="ctr">
              <a:spcBef>
                <a:spcPts val="0"/>
              </a:spcBef>
              <a:spcAft>
                <a:spcPts val="0"/>
              </a:spcAft>
              <a:buNone/>
            </a:pPr>
            <a:r>
              <a:t/>
            </a:r>
            <a:endParaRPr b="1" sz="800">
              <a:solidFill>
                <a:schemeClr val="accent1"/>
              </a:solidFill>
              <a:latin typeface="Lexend"/>
              <a:ea typeface="Lexend"/>
              <a:cs typeface="Lexend"/>
              <a:sym typeface="Lexend"/>
            </a:endParaRPr>
          </a:p>
        </p:txBody>
      </p:sp>
      <p:sp>
        <p:nvSpPr>
          <p:cNvPr id="617" name="Google Shape;617;p53"/>
          <p:cNvSpPr/>
          <p:nvPr/>
        </p:nvSpPr>
        <p:spPr>
          <a:xfrm>
            <a:off x="6539300" y="1439812"/>
            <a:ext cx="881400" cy="5445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accent1"/>
                </a:solidFill>
                <a:latin typeface="Lexend"/>
                <a:ea typeface="Lexend"/>
                <a:cs typeface="Lexend"/>
                <a:sym typeface="Lexend"/>
              </a:rPr>
              <a:t>Manny attacks straw man</a:t>
            </a:r>
            <a:endParaRPr b="1" sz="800">
              <a:solidFill>
                <a:schemeClr val="accent1"/>
              </a:solidFill>
              <a:latin typeface="Lexend"/>
              <a:ea typeface="Lexend"/>
              <a:cs typeface="Lexend"/>
              <a:sym typeface="Lexend"/>
            </a:endParaRPr>
          </a:p>
        </p:txBody>
      </p:sp>
      <p:grpSp>
        <p:nvGrpSpPr>
          <p:cNvPr id="618" name="Google Shape;618;p53"/>
          <p:cNvGrpSpPr/>
          <p:nvPr/>
        </p:nvGrpSpPr>
        <p:grpSpPr>
          <a:xfrm rot="-5480009">
            <a:off x="8135910" y="2174901"/>
            <a:ext cx="431365" cy="281052"/>
            <a:chOff x="4652632" y="2666330"/>
            <a:chExt cx="514800" cy="277500"/>
          </a:xfrm>
        </p:grpSpPr>
        <p:sp>
          <p:nvSpPr>
            <p:cNvPr id="619" name="Google Shape;619;p53"/>
            <p:cNvSpPr/>
            <p:nvPr/>
          </p:nvSpPr>
          <p:spPr>
            <a:xfrm rot="-5232980">
              <a:off x="4817373" y="2535788"/>
              <a:ext cx="185319" cy="506050"/>
            </a:xfrm>
            <a:prstGeom prst="up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620" name="Google Shape;620;p53"/>
            <p:cNvSpPr txBox="1"/>
            <p:nvPr/>
          </p:nvSpPr>
          <p:spPr>
            <a:xfrm rot="10737283">
              <a:off x="4719980" y="2670160"/>
              <a:ext cx="427571" cy="26984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lt1"/>
                  </a:solidFill>
                  <a:latin typeface="Lexend"/>
                  <a:ea typeface="Lexend"/>
                  <a:cs typeface="Lexend"/>
                  <a:sym typeface="Lexend"/>
                </a:rPr>
                <a:t>No</a:t>
              </a:r>
              <a:endParaRPr b="1" sz="700">
                <a:solidFill>
                  <a:schemeClr val="lt1"/>
                </a:solidFill>
                <a:latin typeface="Lexend"/>
                <a:ea typeface="Lexend"/>
                <a:cs typeface="Lexend"/>
                <a:sym typeface="Lexend"/>
              </a:endParaRPr>
            </a:p>
          </p:txBody>
        </p:sp>
      </p:grpSp>
      <p:sp>
        <p:nvSpPr>
          <p:cNvPr id="621" name="Google Shape;621;p53"/>
          <p:cNvSpPr/>
          <p:nvPr/>
        </p:nvSpPr>
        <p:spPr>
          <a:xfrm flipH="1" rot="10800000">
            <a:off x="6907562" y="2059825"/>
            <a:ext cx="162900" cy="3393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622" name="Google Shape;622;p53"/>
          <p:cNvSpPr/>
          <p:nvPr/>
        </p:nvSpPr>
        <p:spPr>
          <a:xfrm>
            <a:off x="5680050" y="2775612"/>
            <a:ext cx="162900" cy="6255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623" name="Google Shape;623;p53"/>
          <p:cNvSpPr/>
          <p:nvPr/>
        </p:nvSpPr>
        <p:spPr>
          <a:xfrm flipH="1" rot="10800000">
            <a:off x="8270140" y="3183886"/>
            <a:ext cx="162900" cy="2715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624" name="Google Shape;624;p53"/>
          <p:cNvSpPr/>
          <p:nvPr/>
        </p:nvSpPr>
        <p:spPr>
          <a:xfrm>
            <a:off x="7910900" y="3509525"/>
            <a:ext cx="881400" cy="5445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accent1"/>
                </a:solidFill>
                <a:latin typeface="Lexend"/>
                <a:ea typeface="Lexend"/>
                <a:cs typeface="Lexend"/>
                <a:sym typeface="Lexend"/>
              </a:rPr>
              <a:t>Player can choose abilities to attack enemy with*</a:t>
            </a:r>
            <a:r>
              <a:rPr b="1" lang="en" sz="800">
                <a:solidFill>
                  <a:schemeClr val="accent1"/>
                </a:solidFill>
                <a:latin typeface="Lexend"/>
                <a:ea typeface="Lexend"/>
                <a:cs typeface="Lexend"/>
                <a:sym typeface="Lexend"/>
              </a:rPr>
              <a:t> </a:t>
            </a:r>
            <a:endParaRPr b="1" sz="800">
              <a:solidFill>
                <a:schemeClr val="accent1"/>
              </a:solidFill>
              <a:latin typeface="Lexend"/>
              <a:ea typeface="Lexend"/>
              <a:cs typeface="Lexend"/>
              <a:sym typeface="Lexend"/>
            </a:endParaRPr>
          </a:p>
        </p:txBody>
      </p:sp>
      <p:sp>
        <p:nvSpPr>
          <p:cNvPr id="625" name="Google Shape;625;p53"/>
          <p:cNvSpPr/>
          <p:nvPr/>
        </p:nvSpPr>
        <p:spPr>
          <a:xfrm flipH="1" rot="-5400000">
            <a:off x="7567874" y="3612125"/>
            <a:ext cx="162900" cy="3393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626" name="Google Shape;626;p53"/>
          <p:cNvSpPr/>
          <p:nvPr/>
        </p:nvSpPr>
        <p:spPr>
          <a:xfrm>
            <a:off x="6539300" y="3509525"/>
            <a:ext cx="881400" cy="5445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accent1"/>
                </a:solidFill>
                <a:latin typeface="Lexend"/>
                <a:ea typeface="Lexend"/>
                <a:cs typeface="Lexend"/>
                <a:sym typeface="Lexend"/>
              </a:rPr>
              <a:t>Points computed and awarded</a:t>
            </a:r>
            <a:endParaRPr b="1" sz="800">
              <a:solidFill>
                <a:schemeClr val="accent1"/>
              </a:solidFill>
              <a:latin typeface="Lexend"/>
              <a:ea typeface="Lexend"/>
              <a:cs typeface="Lexend"/>
              <a:sym typeface="Lexend"/>
            </a:endParaRPr>
          </a:p>
        </p:txBody>
      </p:sp>
      <p:sp>
        <p:nvSpPr>
          <p:cNvPr id="627" name="Google Shape;627;p53"/>
          <p:cNvSpPr/>
          <p:nvPr/>
        </p:nvSpPr>
        <p:spPr>
          <a:xfrm flipH="1" rot="-5400000">
            <a:off x="6202174" y="3612125"/>
            <a:ext cx="162900" cy="3393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628" name="Google Shape;628;p53"/>
          <p:cNvSpPr/>
          <p:nvPr/>
        </p:nvSpPr>
        <p:spPr>
          <a:xfrm>
            <a:off x="4316625" y="2162400"/>
            <a:ext cx="881400" cy="5445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accent1"/>
                </a:solidFill>
                <a:latin typeface="Lexend"/>
                <a:ea typeface="Lexend"/>
                <a:cs typeface="Lexend"/>
                <a:sym typeface="Lexend"/>
              </a:rPr>
              <a:t>Player finds combat abilities</a:t>
            </a:r>
            <a:endParaRPr b="1" sz="800">
              <a:solidFill>
                <a:schemeClr val="accent1"/>
              </a:solidFill>
              <a:latin typeface="Lexend"/>
              <a:ea typeface="Lexend"/>
              <a:cs typeface="Lexend"/>
              <a:sym typeface="Lexend"/>
            </a:endParaRPr>
          </a:p>
        </p:txBody>
      </p:sp>
      <p:sp>
        <p:nvSpPr>
          <p:cNvPr id="629" name="Google Shape;629;p53"/>
          <p:cNvSpPr/>
          <p:nvPr/>
        </p:nvSpPr>
        <p:spPr>
          <a:xfrm rot="5400000">
            <a:off x="3990800" y="3064775"/>
            <a:ext cx="162900" cy="5097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630" name="Google Shape;630;p53"/>
          <p:cNvSpPr/>
          <p:nvPr/>
        </p:nvSpPr>
        <p:spPr>
          <a:xfrm>
            <a:off x="5377875" y="2162400"/>
            <a:ext cx="881400" cy="5445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800">
                <a:solidFill>
                  <a:schemeClr val="accent1"/>
                </a:solidFill>
                <a:latin typeface="Lexend"/>
                <a:ea typeface="Lexend"/>
                <a:cs typeface="Lexend"/>
                <a:sym typeface="Lexend"/>
              </a:rPr>
              <a:t>Player runs into enemy</a:t>
            </a:r>
            <a:endParaRPr b="1" sz="800">
              <a:solidFill>
                <a:schemeClr val="accent1"/>
              </a:solidFill>
              <a:latin typeface="Lexend"/>
              <a:ea typeface="Lexend"/>
              <a:cs typeface="Lexend"/>
              <a:sym typeface="Lexend"/>
            </a:endParaRPr>
          </a:p>
        </p:txBody>
      </p:sp>
      <p:sp>
        <p:nvSpPr>
          <p:cNvPr id="631" name="Google Shape;631;p53"/>
          <p:cNvSpPr/>
          <p:nvPr/>
        </p:nvSpPr>
        <p:spPr>
          <a:xfrm rot="-1743891">
            <a:off x="4777809" y="2743172"/>
            <a:ext cx="163030" cy="957756"/>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632" name="Google Shape;632;p53"/>
          <p:cNvSpPr/>
          <p:nvPr/>
        </p:nvSpPr>
        <p:spPr>
          <a:xfrm rot="9056109">
            <a:off x="4932410" y="2741011"/>
            <a:ext cx="163030" cy="698831"/>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633" name="Google Shape;633;p53"/>
          <p:cNvSpPr/>
          <p:nvPr/>
        </p:nvSpPr>
        <p:spPr>
          <a:xfrm flipH="1" rot="-8104482">
            <a:off x="6217272" y="2969309"/>
            <a:ext cx="162705" cy="527785"/>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634" name="Google Shape;634;p53"/>
          <p:cNvSpPr/>
          <p:nvPr/>
        </p:nvSpPr>
        <p:spPr>
          <a:xfrm>
            <a:off x="5740125" y="746100"/>
            <a:ext cx="339300" cy="1347600"/>
          </a:xfrm>
          <a:prstGeom prst="bentArrow">
            <a:avLst>
              <a:gd fmla="val 25000" name="adj1"/>
              <a:gd fmla="val 25567" name="adj2"/>
              <a:gd fmla="val 24831" name="adj3"/>
              <a:gd fmla="val 41556" name="adj4"/>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635" name="Google Shape;635;p53"/>
          <p:cNvSpPr/>
          <p:nvPr/>
        </p:nvSpPr>
        <p:spPr>
          <a:xfrm flipH="1" rot="-5400000">
            <a:off x="3975650" y="4093100"/>
            <a:ext cx="162900" cy="5097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3E3E"/>
        </a:solidFill>
      </p:bgPr>
    </p:bg>
    <p:spTree>
      <p:nvGrpSpPr>
        <p:cNvPr id="639" name="Shape 639"/>
        <p:cNvGrpSpPr/>
        <p:nvPr/>
      </p:nvGrpSpPr>
      <p:grpSpPr>
        <a:xfrm>
          <a:off x="0" y="0"/>
          <a:ext cx="0" cy="0"/>
          <a:chOff x="0" y="0"/>
          <a:chExt cx="0" cy="0"/>
        </a:xfrm>
      </p:grpSpPr>
      <p:sp>
        <p:nvSpPr>
          <p:cNvPr id="640" name="Google Shape;640;p54"/>
          <p:cNvSpPr txBox="1"/>
          <p:nvPr/>
        </p:nvSpPr>
        <p:spPr>
          <a:xfrm>
            <a:off x="3463950" y="4789650"/>
            <a:ext cx="2216100" cy="354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accent1"/>
              </a:solidFill>
              <a:latin typeface="Source Sans Pro"/>
              <a:ea typeface="Source Sans Pro"/>
              <a:cs typeface="Source Sans Pro"/>
              <a:sym typeface="Source Sans Pro"/>
            </a:endParaRPr>
          </a:p>
        </p:txBody>
      </p:sp>
      <p:sp>
        <p:nvSpPr>
          <p:cNvPr id="641" name="Google Shape;641;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sz="1100">
              <a:solidFill>
                <a:schemeClr val="accent1"/>
              </a:solidFill>
              <a:latin typeface="Arial Rounded"/>
              <a:ea typeface="Arial Rounded"/>
              <a:cs typeface="Arial Rounded"/>
              <a:sym typeface="Arial Rounded"/>
            </a:endParaRPr>
          </a:p>
        </p:txBody>
      </p:sp>
      <p:sp>
        <p:nvSpPr>
          <p:cNvPr id="642" name="Google Shape;642;p54"/>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sp>
        <p:nvSpPr>
          <p:cNvPr id="643" name="Google Shape;643;p5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44" name="Google Shape;644;p54"/>
          <p:cNvSpPr txBox="1"/>
          <p:nvPr>
            <p:ph type="title"/>
          </p:nvPr>
        </p:nvSpPr>
        <p:spPr>
          <a:xfrm>
            <a:off x="-119325" y="638800"/>
            <a:ext cx="3492900" cy="1600200"/>
          </a:xfrm>
          <a:prstGeom prst="rect">
            <a:avLst/>
          </a:prstGeom>
        </p:spPr>
        <p:txBody>
          <a:bodyPr anchorCtr="0" anchor="t" bIns="45700" lIns="91425" spcFirstLastPara="1" rIns="91425" wrap="square" tIns="45700">
            <a:normAutofit fontScale="90000"/>
          </a:bodyPr>
          <a:lstStyle/>
          <a:p>
            <a:pPr indent="0" lvl="0" marL="0" rtl="0" algn="ctr">
              <a:spcBef>
                <a:spcPts val="0"/>
              </a:spcBef>
              <a:spcAft>
                <a:spcPts val="0"/>
              </a:spcAft>
              <a:buNone/>
            </a:pPr>
            <a:r>
              <a:rPr lang="en" sz="5700">
                <a:solidFill>
                  <a:schemeClr val="accent1"/>
                </a:solidFill>
                <a:latin typeface="Source Sans Pro"/>
                <a:ea typeface="Source Sans Pro"/>
                <a:cs typeface="Source Sans Pro"/>
                <a:sym typeface="Source Sans Pro"/>
              </a:rPr>
              <a:t>Slope </a:t>
            </a:r>
            <a:endParaRPr sz="5700">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rPr lang="en" sz="5700">
                <a:solidFill>
                  <a:schemeClr val="accent1"/>
                </a:solidFill>
                <a:latin typeface="Source Sans Pro"/>
                <a:ea typeface="Source Sans Pro"/>
                <a:cs typeface="Source Sans Pro"/>
                <a:sym typeface="Source Sans Pro"/>
              </a:rPr>
              <a:t>Sadie</a:t>
            </a:r>
            <a:endParaRPr sz="5700">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t/>
            </a:r>
            <a:endParaRPr sz="4700">
              <a:solidFill>
                <a:schemeClr val="accent1"/>
              </a:solidFill>
              <a:latin typeface="Source Sans Pro"/>
              <a:ea typeface="Source Sans Pro"/>
              <a:cs typeface="Source Sans Pro"/>
              <a:sym typeface="Source Sans Pr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3E3E"/>
        </a:solidFill>
      </p:bgPr>
    </p:bg>
    <p:spTree>
      <p:nvGrpSpPr>
        <p:cNvPr id="648" name="Shape 648"/>
        <p:cNvGrpSpPr/>
        <p:nvPr/>
      </p:nvGrpSpPr>
      <p:grpSpPr>
        <a:xfrm>
          <a:off x="0" y="0"/>
          <a:ext cx="0" cy="0"/>
          <a:chOff x="0" y="0"/>
          <a:chExt cx="0" cy="0"/>
        </a:xfrm>
      </p:grpSpPr>
      <p:sp>
        <p:nvSpPr>
          <p:cNvPr id="649" name="Google Shape;649;p55"/>
          <p:cNvSpPr txBox="1"/>
          <p:nvPr/>
        </p:nvSpPr>
        <p:spPr>
          <a:xfrm>
            <a:off x="3463950" y="4789650"/>
            <a:ext cx="2216100" cy="354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accent1"/>
              </a:solidFill>
              <a:latin typeface="Source Sans Pro"/>
              <a:ea typeface="Source Sans Pro"/>
              <a:cs typeface="Source Sans Pro"/>
              <a:sym typeface="Source Sans Pro"/>
            </a:endParaRPr>
          </a:p>
        </p:txBody>
      </p:sp>
      <p:sp>
        <p:nvSpPr>
          <p:cNvPr id="650" name="Google Shape;650;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sz="1100">
              <a:solidFill>
                <a:schemeClr val="accent1"/>
              </a:solidFill>
              <a:latin typeface="Arial Rounded"/>
              <a:ea typeface="Arial Rounded"/>
              <a:cs typeface="Arial Rounded"/>
              <a:sym typeface="Arial Rounded"/>
            </a:endParaRPr>
          </a:p>
        </p:txBody>
      </p:sp>
      <p:sp>
        <p:nvSpPr>
          <p:cNvPr id="651" name="Google Shape;651;p55"/>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sp>
        <p:nvSpPr>
          <p:cNvPr id="652" name="Google Shape;652;p5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53" name="Google Shape;653;p55"/>
          <p:cNvSpPr txBox="1"/>
          <p:nvPr>
            <p:ph type="title"/>
          </p:nvPr>
        </p:nvSpPr>
        <p:spPr>
          <a:xfrm>
            <a:off x="-119325" y="638800"/>
            <a:ext cx="3492900" cy="1600200"/>
          </a:xfrm>
          <a:prstGeom prst="rect">
            <a:avLst/>
          </a:prstGeom>
        </p:spPr>
        <p:txBody>
          <a:bodyPr anchorCtr="0" anchor="t" bIns="45700" lIns="91425" spcFirstLastPara="1" rIns="91425" wrap="square" tIns="45700">
            <a:normAutofit fontScale="90000"/>
          </a:bodyPr>
          <a:lstStyle/>
          <a:p>
            <a:pPr indent="0" lvl="0" marL="0" rtl="0" algn="ctr">
              <a:spcBef>
                <a:spcPts val="0"/>
              </a:spcBef>
              <a:spcAft>
                <a:spcPts val="0"/>
              </a:spcAft>
              <a:buNone/>
            </a:pPr>
            <a:r>
              <a:rPr lang="en" sz="5588">
                <a:solidFill>
                  <a:schemeClr val="accent1"/>
                </a:solidFill>
                <a:latin typeface="Source Sans Pro"/>
                <a:ea typeface="Source Sans Pro"/>
                <a:cs typeface="Source Sans Pro"/>
                <a:sym typeface="Source Sans Pro"/>
              </a:rPr>
              <a:t>Adaptive </a:t>
            </a:r>
            <a:endParaRPr sz="5588">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rPr lang="en" sz="5588">
                <a:solidFill>
                  <a:schemeClr val="accent1"/>
                </a:solidFill>
                <a:latin typeface="Source Sans Pro"/>
                <a:ea typeface="Source Sans Pro"/>
                <a:cs typeface="Source Sans Pro"/>
                <a:sym typeface="Source Sans Pro"/>
              </a:rPr>
              <a:t>Learning</a:t>
            </a:r>
            <a:endParaRPr sz="5588">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t/>
            </a:r>
            <a:endParaRPr sz="4700">
              <a:solidFill>
                <a:schemeClr val="accent1"/>
              </a:solidFill>
              <a:latin typeface="Source Sans Pro"/>
              <a:ea typeface="Source Sans Pro"/>
              <a:cs typeface="Source Sans Pro"/>
              <a:sym typeface="Source Sans Pr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3E3E"/>
        </a:solidFill>
      </p:bgPr>
    </p:bg>
    <p:spTree>
      <p:nvGrpSpPr>
        <p:cNvPr id="657" name="Shape 657"/>
        <p:cNvGrpSpPr/>
        <p:nvPr/>
      </p:nvGrpSpPr>
      <p:grpSpPr>
        <a:xfrm>
          <a:off x="0" y="0"/>
          <a:ext cx="0" cy="0"/>
          <a:chOff x="0" y="0"/>
          <a:chExt cx="0" cy="0"/>
        </a:xfrm>
      </p:grpSpPr>
      <p:sp>
        <p:nvSpPr>
          <p:cNvPr id="658" name="Google Shape;658;p56"/>
          <p:cNvSpPr txBox="1"/>
          <p:nvPr/>
        </p:nvSpPr>
        <p:spPr>
          <a:xfrm>
            <a:off x="3463950" y="4789650"/>
            <a:ext cx="2216100" cy="354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accent1"/>
              </a:solidFill>
              <a:latin typeface="Source Sans Pro"/>
              <a:ea typeface="Source Sans Pro"/>
              <a:cs typeface="Source Sans Pro"/>
              <a:sym typeface="Source Sans Pro"/>
            </a:endParaRPr>
          </a:p>
        </p:txBody>
      </p:sp>
      <p:sp>
        <p:nvSpPr>
          <p:cNvPr id="659" name="Google Shape;659;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sz="1100">
              <a:solidFill>
                <a:schemeClr val="accent1"/>
              </a:solidFill>
              <a:latin typeface="Arial Rounded"/>
              <a:ea typeface="Arial Rounded"/>
              <a:cs typeface="Arial Rounded"/>
              <a:sym typeface="Arial Rounded"/>
            </a:endParaRPr>
          </a:p>
        </p:txBody>
      </p:sp>
      <p:sp>
        <p:nvSpPr>
          <p:cNvPr id="660" name="Google Shape;660;p56"/>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sp>
        <p:nvSpPr>
          <p:cNvPr id="661" name="Google Shape;661;p5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62" name="Google Shape;662;p56"/>
          <p:cNvSpPr txBox="1"/>
          <p:nvPr>
            <p:ph type="title"/>
          </p:nvPr>
        </p:nvSpPr>
        <p:spPr>
          <a:xfrm>
            <a:off x="-135225" y="574600"/>
            <a:ext cx="3502800" cy="1600200"/>
          </a:xfrm>
          <a:prstGeom prst="rect">
            <a:avLst/>
          </a:prstGeom>
        </p:spPr>
        <p:txBody>
          <a:bodyPr anchorCtr="0" anchor="t" bIns="45700" lIns="91425" spcFirstLastPara="1" rIns="91425" wrap="square" tIns="45700">
            <a:normAutofit fontScale="90000"/>
          </a:bodyPr>
          <a:lstStyle/>
          <a:p>
            <a:pPr indent="0" lvl="0" marL="0" rtl="0" algn="ctr">
              <a:spcBef>
                <a:spcPts val="0"/>
              </a:spcBef>
              <a:spcAft>
                <a:spcPts val="0"/>
              </a:spcAft>
              <a:buNone/>
            </a:pPr>
            <a:r>
              <a:rPr lang="en" sz="5300">
                <a:solidFill>
                  <a:schemeClr val="accent1"/>
                </a:solidFill>
                <a:latin typeface="Source Sans Pro"/>
                <a:ea typeface="Source Sans Pro"/>
                <a:cs typeface="Source Sans Pro"/>
                <a:sym typeface="Source Sans Pro"/>
              </a:rPr>
              <a:t>Username</a:t>
            </a:r>
            <a:endParaRPr sz="5300">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rPr lang="en" sz="5300">
                <a:solidFill>
                  <a:schemeClr val="accent1"/>
                </a:solidFill>
                <a:latin typeface="Source Sans Pro"/>
                <a:ea typeface="Source Sans Pro"/>
                <a:cs typeface="Source Sans Pro"/>
                <a:sym typeface="Source Sans Pro"/>
              </a:rPr>
              <a:t>Regulation</a:t>
            </a:r>
            <a:endParaRPr sz="5300">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t/>
            </a:r>
            <a:endParaRPr sz="4700">
              <a:solidFill>
                <a:schemeClr val="accent1"/>
              </a:solidFill>
              <a:latin typeface="Source Sans Pro"/>
              <a:ea typeface="Source Sans Pro"/>
              <a:cs typeface="Source Sans Pro"/>
              <a:sym typeface="Source Sans Pro"/>
            </a:endParaRPr>
          </a:p>
        </p:txBody>
      </p:sp>
      <p:sp>
        <p:nvSpPr>
          <p:cNvPr id="663" name="Google Shape;663;p56"/>
          <p:cNvSpPr/>
          <p:nvPr/>
        </p:nvSpPr>
        <p:spPr>
          <a:xfrm>
            <a:off x="3942000" y="814775"/>
            <a:ext cx="1104900" cy="7047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900">
                <a:solidFill>
                  <a:schemeClr val="accent1"/>
                </a:solidFill>
                <a:latin typeface="Lexend"/>
                <a:ea typeface="Lexend"/>
                <a:cs typeface="Lexend"/>
                <a:sym typeface="Lexend"/>
              </a:rPr>
              <a:t>Username is sanitised to prevent malicious input</a:t>
            </a:r>
            <a:endParaRPr b="1" sz="900">
              <a:solidFill>
                <a:schemeClr val="accent1"/>
              </a:solidFill>
              <a:latin typeface="Lexend"/>
              <a:ea typeface="Lexend"/>
              <a:cs typeface="Lexend"/>
              <a:sym typeface="Lexend"/>
            </a:endParaRPr>
          </a:p>
        </p:txBody>
      </p:sp>
      <p:sp>
        <p:nvSpPr>
          <p:cNvPr id="664" name="Google Shape;664;p56"/>
          <p:cNvSpPr/>
          <p:nvPr/>
        </p:nvSpPr>
        <p:spPr>
          <a:xfrm>
            <a:off x="5321451" y="814898"/>
            <a:ext cx="1104900" cy="7047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900">
                <a:solidFill>
                  <a:schemeClr val="accent1"/>
                </a:solidFill>
                <a:latin typeface="Lexend"/>
                <a:ea typeface="Lexend"/>
                <a:cs typeface="Lexend"/>
                <a:sym typeface="Lexend"/>
              </a:rPr>
              <a:t>Ensure the length of username is within the specified limits</a:t>
            </a:r>
            <a:endParaRPr b="1" sz="900">
              <a:solidFill>
                <a:schemeClr val="accent1"/>
              </a:solidFill>
              <a:latin typeface="Lexend"/>
              <a:ea typeface="Lexend"/>
              <a:cs typeface="Lexend"/>
              <a:sym typeface="Lexend"/>
            </a:endParaRPr>
          </a:p>
        </p:txBody>
      </p:sp>
      <p:sp>
        <p:nvSpPr>
          <p:cNvPr id="665" name="Google Shape;665;p56"/>
          <p:cNvSpPr/>
          <p:nvPr/>
        </p:nvSpPr>
        <p:spPr>
          <a:xfrm>
            <a:off x="6700903" y="814898"/>
            <a:ext cx="1104900" cy="7047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900">
                <a:solidFill>
                  <a:schemeClr val="accent1"/>
                </a:solidFill>
                <a:latin typeface="Lexend"/>
                <a:ea typeface="Lexend"/>
                <a:cs typeface="Lexend"/>
                <a:sym typeface="Lexend"/>
              </a:rPr>
              <a:t>If length is below min or exceeds max, mark as invalid</a:t>
            </a:r>
            <a:endParaRPr b="1" sz="900">
              <a:solidFill>
                <a:schemeClr val="accent1"/>
              </a:solidFill>
              <a:latin typeface="Lexend"/>
              <a:ea typeface="Lexend"/>
              <a:cs typeface="Lexend"/>
              <a:sym typeface="Lexend"/>
            </a:endParaRPr>
          </a:p>
        </p:txBody>
      </p:sp>
      <p:sp>
        <p:nvSpPr>
          <p:cNvPr id="666" name="Google Shape;666;p56"/>
          <p:cNvSpPr/>
          <p:nvPr/>
        </p:nvSpPr>
        <p:spPr>
          <a:xfrm>
            <a:off x="4420929" y="1764879"/>
            <a:ext cx="1104900" cy="7047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900">
                <a:solidFill>
                  <a:schemeClr val="accent1"/>
                </a:solidFill>
                <a:latin typeface="Lexend"/>
                <a:ea typeface="Lexend"/>
                <a:cs typeface="Lexend"/>
                <a:sym typeface="Lexend"/>
              </a:rPr>
              <a:t>Check if it contains only allowed characters per defined pattern</a:t>
            </a:r>
            <a:endParaRPr b="1" sz="900">
              <a:solidFill>
                <a:schemeClr val="accent1"/>
              </a:solidFill>
              <a:latin typeface="Lexend"/>
              <a:ea typeface="Lexend"/>
              <a:cs typeface="Lexend"/>
              <a:sym typeface="Lexend"/>
            </a:endParaRPr>
          </a:p>
        </p:txBody>
      </p:sp>
      <p:sp>
        <p:nvSpPr>
          <p:cNvPr id="667" name="Google Shape;667;p56"/>
          <p:cNvSpPr/>
          <p:nvPr/>
        </p:nvSpPr>
        <p:spPr>
          <a:xfrm>
            <a:off x="5046754" y="2714960"/>
            <a:ext cx="1105200" cy="7047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900">
                <a:solidFill>
                  <a:schemeClr val="accent1"/>
                </a:solidFill>
                <a:latin typeface="Lexend"/>
                <a:ea typeface="Lexend"/>
                <a:cs typeface="Lexend"/>
                <a:sym typeface="Lexend"/>
              </a:rPr>
              <a:t>If passes all validation checks, username is valid</a:t>
            </a:r>
            <a:endParaRPr b="1" sz="900">
              <a:solidFill>
                <a:schemeClr val="accent1"/>
              </a:solidFill>
              <a:latin typeface="Lexend"/>
              <a:ea typeface="Lexend"/>
              <a:cs typeface="Lexend"/>
              <a:sym typeface="Lexend"/>
            </a:endParaRPr>
          </a:p>
        </p:txBody>
      </p:sp>
      <p:sp>
        <p:nvSpPr>
          <p:cNvPr id="668" name="Google Shape;668;p56"/>
          <p:cNvSpPr/>
          <p:nvPr/>
        </p:nvSpPr>
        <p:spPr>
          <a:xfrm>
            <a:off x="5800380" y="1764892"/>
            <a:ext cx="1105200" cy="7047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900">
                <a:solidFill>
                  <a:schemeClr val="accent1"/>
                </a:solidFill>
                <a:latin typeface="Lexend"/>
                <a:ea typeface="Lexend"/>
                <a:cs typeface="Lexend"/>
                <a:sym typeface="Lexend"/>
              </a:rPr>
              <a:t>Gets filtered for inappropriate content</a:t>
            </a:r>
            <a:endParaRPr b="1" sz="900">
              <a:solidFill>
                <a:schemeClr val="accent1"/>
              </a:solidFill>
              <a:latin typeface="Lexend"/>
              <a:ea typeface="Lexend"/>
              <a:cs typeface="Lexend"/>
              <a:sym typeface="Lexend"/>
            </a:endParaRPr>
          </a:p>
        </p:txBody>
      </p:sp>
      <p:sp>
        <p:nvSpPr>
          <p:cNvPr id="669" name="Google Shape;669;p56"/>
          <p:cNvSpPr/>
          <p:nvPr/>
        </p:nvSpPr>
        <p:spPr>
          <a:xfrm>
            <a:off x="7179832" y="1764892"/>
            <a:ext cx="1105200" cy="7047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900">
                <a:solidFill>
                  <a:schemeClr val="accent1"/>
                </a:solidFill>
                <a:latin typeface="Lexend"/>
                <a:ea typeface="Lexend"/>
                <a:cs typeface="Lexend"/>
                <a:sym typeface="Lexend"/>
              </a:rPr>
              <a:t>Provide user feedback on the reason for invalidity if applicable</a:t>
            </a:r>
            <a:endParaRPr b="1" sz="900">
              <a:solidFill>
                <a:schemeClr val="accent1"/>
              </a:solidFill>
              <a:latin typeface="Lexend"/>
              <a:ea typeface="Lexend"/>
              <a:cs typeface="Lexend"/>
              <a:sym typeface="Lexend"/>
            </a:endParaRPr>
          </a:p>
        </p:txBody>
      </p:sp>
      <p:sp>
        <p:nvSpPr>
          <p:cNvPr id="670" name="Google Shape;670;p56"/>
          <p:cNvSpPr/>
          <p:nvPr/>
        </p:nvSpPr>
        <p:spPr>
          <a:xfrm>
            <a:off x="6425912" y="2714877"/>
            <a:ext cx="1105200" cy="7047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900">
                <a:solidFill>
                  <a:schemeClr val="accent1"/>
                </a:solidFill>
                <a:latin typeface="Lexend"/>
                <a:ea typeface="Lexend"/>
                <a:cs typeface="Lexend"/>
                <a:sym typeface="Lexend"/>
              </a:rPr>
              <a:t>Integrate the username into the user registration process</a:t>
            </a:r>
            <a:endParaRPr b="1" sz="900">
              <a:solidFill>
                <a:schemeClr val="accent1"/>
              </a:solidFill>
              <a:latin typeface="Lexend"/>
              <a:ea typeface="Lexend"/>
              <a:cs typeface="Lexend"/>
              <a:sym typeface="Lexend"/>
            </a:endParaRPr>
          </a:p>
        </p:txBody>
      </p:sp>
      <p:sp>
        <p:nvSpPr>
          <p:cNvPr id="671" name="Google Shape;671;p56"/>
          <p:cNvSpPr/>
          <p:nvPr/>
        </p:nvSpPr>
        <p:spPr>
          <a:xfrm rot="5400000">
            <a:off x="5094597" y="1051260"/>
            <a:ext cx="179100" cy="2316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672" name="Google Shape;672;p56"/>
          <p:cNvSpPr/>
          <p:nvPr/>
        </p:nvSpPr>
        <p:spPr>
          <a:xfrm rot="5400000">
            <a:off x="5573526" y="2001379"/>
            <a:ext cx="179100" cy="2316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673" name="Google Shape;673;p56"/>
          <p:cNvSpPr/>
          <p:nvPr/>
        </p:nvSpPr>
        <p:spPr>
          <a:xfrm rot="5400000">
            <a:off x="6474048" y="1051260"/>
            <a:ext cx="179100" cy="2316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674" name="Google Shape;674;p56"/>
          <p:cNvSpPr/>
          <p:nvPr/>
        </p:nvSpPr>
        <p:spPr>
          <a:xfrm rot="5400000">
            <a:off x="6953137" y="2001379"/>
            <a:ext cx="179100" cy="2316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675" name="Google Shape;675;p56"/>
          <p:cNvSpPr/>
          <p:nvPr/>
        </p:nvSpPr>
        <p:spPr>
          <a:xfrm rot="5400000">
            <a:off x="6199364" y="2951443"/>
            <a:ext cx="179100" cy="2316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676" name="Google Shape;676;p56"/>
          <p:cNvSpPr/>
          <p:nvPr/>
        </p:nvSpPr>
        <p:spPr>
          <a:xfrm rot="5400000">
            <a:off x="7853486" y="1051260"/>
            <a:ext cx="179100" cy="2316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677" name="Google Shape;677;p56"/>
          <p:cNvSpPr/>
          <p:nvPr/>
        </p:nvSpPr>
        <p:spPr>
          <a:xfrm rot="5400000">
            <a:off x="8384075" y="2046429"/>
            <a:ext cx="179100" cy="2316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3E3E"/>
        </a:solidFill>
      </p:bgPr>
    </p:bg>
    <p:spTree>
      <p:nvGrpSpPr>
        <p:cNvPr id="681" name="Shape 681"/>
        <p:cNvGrpSpPr/>
        <p:nvPr/>
      </p:nvGrpSpPr>
      <p:grpSpPr>
        <a:xfrm>
          <a:off x="0" y="0"/>
          <a:ext cx="0" cy="0"/>
          <a:chOff x="0" y="0"/>
          <a:chExt cx="0" cy="0"/>
        </a:xfrm>
      </p:grpSpPr>
      <p:sp>
        <p:nvSpPr>
          <p:cNvPr id="682" name="Google Shape;682;p57"/>
          <p:cNvSpPr txBox="1"/>
          <p:nvPr/>
        </p:nvSpPr>
        <p:spPr>
          <a:xfrm>
            <a:off x="3463950" y="4789650"/>
            <a:ext cx="2216100" cy="354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accent1"/>
              </a:solidFill>
              <a:latin typeface="Source Sans Pro"/>
              <a:ea typeface="Source Sans Pro"/>
              <a:cs typeface="Source Sans Pro"/>
              <a:sym typeface="Source Sans Pro"/>
            </a:endParaRPr>
          </a:p>
        </p:txBody>
      </p:sp>
      <p:sp>
        <p:nvSpPr>
          <p:cNvPr id="683" name="Google Shape;683;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sz="1100">
              <a:solidFill>
                <a:schemeClr val="accent1"/>
              </a:solidFill>
              <a:latin typeface="Arial Rounded"/>
              <a:ea typeface="Arial Rounded"/>
              <a:cs typeface="Arial Rounded"/>
              <a:sym typeface="Arial Rounded"/>
            </a:endParaRPr>
          </a:p>
        </p:txBody>
      </p:sp>
      <p:sp>
        <p:nvSpPr>
          <p:cNvPr id="684" name="Google Shape;684;p57"/>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sp>
        <p:nvSpPr>
          <p:cNvPr id="685" name="Google Shape;685;p5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86" name="Google Shape;686;p57"/>
          <p:cNvSpPr txBox="1"/>
          <p:nvPr>
            <p:ph type="title"/>
          </p:nvPr>
        </p:nvSpPr>
        <p:spPr>
          <a:xfrm>
            <a:off x="-123175" y="514350"/>
            <a:ext cx="3502800" cy="1600200"/>
          </a:xfrm>
          <a:prstGeom prst="rect">
            <a:avLst/>
          </a:prstGeom>
        </p:spPr>
        <p:txBody>
          <a:bodyPr anchorCtr="0" anchor="t" bIns="45700" lIns="91425" spcFirstLastPara="1" rIns="91425" wrap="square" tIns="45700">
            <a:normAutofit fontScale="90000"/>
          </a:bodyPr>
          <a:lstStyle/>
          <a:p>
            <a:pPr indent="0" lvl="0" marL="0" rtl="0" algn="ctr">
              <a:spcBef>
                <a:spcPts val="0"/>
              </a:spcBef>
              <a:spcAft>
                <a:spcPts val="0"/>
              </a:spcAft>
              <a:buNone/>
            </a:pPr>
            <a:r>
              <a:rPr lang="en" sz="5077">
                <a:solidFill>
                  <a:schemeClr val="accent1"/>
                </a:solidFill>
                <a:latin typeface="Source Sans Pro"/>
                <a:ea typeface="Source Sans Pro"/>
                <a:cs typeface="Source Sans Pro"/>
                <a:sym typeface="Source Sans Pro"/>
              </a:rPr>
              <a:t>User</a:t>
            </a:r>
            <a:endParaRPr sz="5077">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rPr lang="en" sz="5077">
                <a:solidFill>
                  <a:schemeClr val="accent1"/>
                </a:solidFill>
                <a:latin typeface="Source Sans Pro"/>
                <a:ea typeface="Source Sans Pro"/>
                <a:cs typeface="Source Sans Pro"/>
                <a:sym typeface="Source Sans Pro"/>
              </a:rPr>
              <a:t>Registration</a:t>
            </a:r>
            <a:endParaRPr sz="5077">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t/>
            </a:r>
            <a:endParaRPr sz="4700">
              <a:solidFill>
                <a:schemeClr val="accent1"/>
              </a:solidFill>
              <a:latin typeface="Source Sans Pro"/>
              <a:ea typeface="Source Sans Pro"/>
              <a:cs typeface="Source Sans Pro"/>
              <a:sym typeface="Source Sans Pro"/>
            </a:endParaRPr>
          </a:p>
        </p:txBody>
      </p:sp>
      <p:sp>
        <p:nvSpPr>
          <p:cNvPr id="687" name="Google Shape;687;p57"/>
          <p:cNvSpPr/>
          <p:nvPr/>
        </p:nvSpPr>
        <p:spPr>
          <a:xfrm>
            <a:off x="3915375" y="795461"/>
            <a:ext cx="1099200" cy="6792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900">
                <a:solidFill>
                  <a:schemeClr val="accent1"/>
                </a:solidFill>
                <a:latin typeface="Lexend"/>
                <a:ea typeface="Lexend"/>
                <a:cs typeface="Lexend"/>
                <a:sym typeface="Lexend"/>
              </a:rPr>
              <a:t>User enters email, username, password into fields</a:t>
            </a:r>
            <a:endParaRPr b="1" sz="900">
              <a:solidFill>
                <a:schemeClr val="accent1"/>
              </a:solidFill>
              <a:latin typeface="Lexend"/>
              <a:ea typeface="Lexend"/>
              <a:cs typeface="Lexend"/>
              <a:sym typeface="Lexend"/>
            </a:endParaRPr>
          </a:p>
        </p:txBody>
      </p:sp>
      <p:sp>
        <p:nvSpPr>
          <p:cNvPr id="688" name="Google Shape;688;p57"/>
          <p:cNvSpPr/>
          <p:nvPr/>
        </p:nvSpPr>
        <p:spPr>
          <a:xfrm>
            <a:off x="5334380" y="795461"/>
            <a:ext cx="1099200" cy="6792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900">
                <a:solidFill>
                  <a:schemeClr val="accent1"/>
                </a:solidFill>
                <a:latin typeface="Lexend"/>
                <a:ea typeface="Lexend"/>
                <a:cs typeface="Lexend"/>
                <a:sym typeface="Lexend"/>
              </a:rPr>
              <a:t>Email is checked client side to ensure it follows a valid format</a:t>
            </a:r>
            <a:endParaRPr b="1" sz="900">
              <a:solidFill>
                <a:schemeClr val="accent1"/>
              </a:solidFill>
              <a:latin typeface="Lexend"/>
              <a:ea typeface="Lexend"/>
              <a:cs typeface="Lexend"/>
              <a:sym typeface="Lexend"/>
            </a:endParaRPr>
          </a:p>
        </p:txBody>
      </p:sp>
      <p:sp>
        <p:nvSpPr>
          <p:cNvPr id="689" name="Google Shape;689;p57"/>
          <p:cNvSpPr/>
          <p:nvPr/>
        </p:nvSpPr>
        <p:spPr>
          <a:xfrm>
            <a:off x="6753386" y="795450"/>
            <a:ext cx="1099200" cy="6792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900">
                <a:solidFill>
                  <a:schemeClr val="accent1"/>
                </a:solidFill>
                <a:latin typeface="Lexend"/>
                <a:ea typeface="Lexend"/>
                <a:cs typeface="Lexend"/>
                <a:sym typeface="Lexend"/>
              </a:rPr>
              <a:t>Username is checked client side to follow our regulations</a:t>
            </a:r>
            <a:endParaRPr b="1" sz="900">
              <a:solidFill>
                <a:schemeClr val="accent1"/>
              </a:solidFill>
              <a:latin typeface="Lexend"/>
              <a:ea typeface="Lexend"/>
              <a:cs typeface="Lexend"/>
              <a:sym typeface="Lexend"/>
            </a:endParaRPr>
          </a:p>
        </p:txBody>
      </p:sp>
      <p:sp>
        <p:nvSpPr>
          <p:cNvPr id="690" name="Google Shape;690;p57"/>
          <p:cNvSpPr/>
          <p:nvPr/>
        </p:nvSpPr>
        <p:spPr>
          <a:xfrm>
            <a:off x="5689159" y="1691961"/>
            <a:ext cx="1099200" cy="6792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900">
                <a:solidFill>
                  <a:schemeClr val="accent1"/>
                </a:solidFill>
                <a:latin typeface="Lexend"/>
                <a:ea typeface="Lexend"/>
                <a:cs typeface="Lexend"/>
                <a:sym typeface="Lexend"/>
              </a:rPr>
              <a:t>User submits their entries</a:t>
            </a:r>
            <a:endParaRPr b="1" sz="900">
              <a:solidFill>
                <a:schemeClr val="accent1"/>
              </a:solidFill>
              <a:latin typeface="Lexend"/>
              <a:ea typeface="Lexend"/>
              <a:cs typeface="Lexend"/>
              <a:sym typeface="Lexend"/>
            </a:endParaRPr>
          </a:p>
        </p:txBody>
      </p:sp>
      <p:sp>
        <p:nvSpPr>
          <p:cNvPr id="691" name="Google Shape;691;p57"/>
          <p:cNvSpPr/>
          <p:nvPr/>
        </p:nvSpPr>
        <p:spPr>
          <a:xfrm>
            <a:off x="4296451" y="1691958"/>
            <a:ext cx="1099200" cy="6792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900">
                <a:solidFill>
                  <a:schemeClr val="accent1"/>
                </a:solidFill>
                <a:latin typeface="Lexend"/>
                <a:ea typeface="Lexend"/>
                <a:cs typeface="Lexend"/>
                <a:sym typeface="Lexend"/>
              </a:rPr>
              <a:t>Once everything confirms valid on the client, Submit button is valid</a:t>
            </a:r>
            <a:endParaRPr b="1" sz="900">
              <a:solidFill>
                <a:schemeClr val="accent1"/>
              </a:solidFill>
              <a:latin typeface="Lexend"/>
              <a:ea typeface="Lexend"/>
              <a:cs typeface="Lexend"/>
              <a:sym typeface="Lexend"/>
            </a:endParaRPr>
          </a:p>
        </p:txBody>
      </p:sp>
      <p:sp>
        <p:nvSpPr>
          <p:cNvPr id="692" name="Google Shape;692;p57"/>
          <p:cNvSpPr/>
          <p:nvPr/>
        </p:nvSpPr>
        <p:spPr>
          <a:xfrm>
            <a:off x="4628319" y="2588459"/>
            <a:ext cx="1099200" cy="6792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900">
                <a:solidFill>
                  <a:schemeClr val="accent1"/>
                </a:solidFill>
                <a:latin typeface="Lexend"/>
                <a:ea typeface="Lexend"/>
                <a:cs typeface="Lexend"/>
                <a:sym typeface="Lexend"/>
              </a:rPr>
              <a:t>User email is confirmed valid server side</a:t>
            </a:r>
            <a:endParaRPr b="1" sz="900">
              <a:solidFill>
                <a:schemeClr val="accent1"/>
              </a:solidFill>
              <a:latin typeface="Lexend"/>
              <a:ea typeface="Lexend"/>
              <a:cs typeface="Lexend"/>
              <a:sym typeface="Lexend"/>
            </a:endParaRPr>
          </a:p>
        </p:txBody>
      </p:sp>
      <p:sp>
        <p:nvSpPr>
          <p:cNvPr id="693" name="Google Shape;693;p57"/>
          <p:cNvSpPr/>
          <p:nvPr/>
        </p:nvSpPr>
        <p:spPr>
          <a:xfrm>
            <a:off x="6073636" y="2588459"/>
            <a:ext cx="1099200" cy="6792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900">
                <a:solidFill>
                  <a:schemeClr val="accent1"/>
                </a:solidFill>
                <a:latin typeface="Lexend"/>
                <a:ea typeface="Lexend"/>
                <a:cs typeface="Lexend"/>
                <a:sym typeface="Lexend"/>
              </a:rPr>
              <a:t>Username is confirmed to follow our regulations</a:t>
            </a:r>
            <a:endParaRPr b="1" sz="900">
              <a:solidFill>
                <a:schemeClr val="accent1"/>
              </a:solidFill>
              <a:latin typeface="Lexend"/>
              <a:ea typeface="Lexend"/>
              <a:cs typeface="Lexend"/>
              <a:sym typeface="Lexend"/>
            </a:endParaRPr>
          </a:p>
        </p:txBody>
      </p:sp>
      <p:sp>
        <p:nvSpPr>
          <p:cNvPr id="694" name="Google Shape;694;p57"/>
          <p:cNvSpPr/>
          <p:nvPr/>
        </p:nvSpPr>
        <p:spPr>
          <a:xfrm>
            <a:off x="7466330" y="2588473"/>
            <a:ext cx="1099200" cy="6792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900">
                <a:solidFill>
                  <a:schemeClr val="accent1"/>
                </a:solidFill>
                <a:latin typeface="Lexend"/>
                <a:ea typeface="Lexend"/>
                <a:cs typeface="Lexend"/>
                <a:sym typeface="Lexend"/>
              </a:rPr>
              <a:t>Remainder of inputs are sanitised</a:t>
            </a:r>
            <a:endParaRPr b="1" sz="900">
              <a:solidFill>
                <a:schemeClr val="accent1"/>
              </a:solidFill>
              <a:latin typeface="Lexend"/>
              <a:ea typeface="Lexend"/>
              <a:cs typeface="Lexend"/>
              <a:sym typeface="Lexend"/>
            </a:endParaRPr>
          </a:p>
        </p:txBody>
      </p:sp>
      <p:sp>
        <p:nvSpPr>
          <p:cNvPr id="695" name="Google Shape;695;p57"/>
          <p:cNvSpPr/>
          <p:nvPr/>
        </p:nvSpPr>
        <p:spPr>
          <a:xfrm>
            <a:off x="5037088" y="3484957"/>
            <a:ext cx="1099200" cy="6792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900">
                <a:solidFill>
                  <a:schemeClr val="accent1"/>
                </a:solidFill>
                <a:latin typeface="Lexend"/>
                <a:ea typeface="Lexend"/>
                <a:cs typeface="Lexend"/>
                <a:sym typeface="Lexend"/>
              </a:rPr>
              <a:t>If any inputs had to be altered by the server, reject the submission</a:t>
            </a:r>
            <a:endParaRPr b="1" sz="900">
              <a:solidFill>
                <a:schemeClr val="accent1"/>
              </a:solidFill>
              <a:latin typeface="Lexend"/>
              <a:ea typeface="Lexend"/>
              <a:cs typeface="Lexend"/>
              <a:sym typeface="Lexend"/>
            </a:endParaRPr>
          </a:p>
        </p:txBody>
      </p:sp>
      <p:sp>
        <p:nvSpPr>
          <p:cNvPr id="696" name="Google Shape;696;p57"/>
          <p:cNvSpPr/>
          <p:nvPr/>
        </p:nvSpPr>
        <p:spPr>
          <a:xfrm>
            <a:off x="7108164" y="1691961"/>
            <a:ext cx="1099200" cy="679200"/>
          </a:xfrm>
          <a:prstGeom prst="rect">
            <a:avLst/>
          </a:prstGeom>
          <a:solidFill>
            <a:srgbClr val="F3F3F3"/>
          </a:solidFill>
          <a:ln cap="flat" cmpd="sng" w="38100">
            <a:solidFill>
              <a:srgbClr val="F3F3F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900">
                <a:solidFill>
                  <a:schemeClr val="accent1"/>
                </a:solidFill>
                <a:latin typeface="Lexend"/>
                <a:ea typeface="Lexend"/>
                <a:cs typeface="Lexend"/>
                <a:sym typeface="Lexend"/>
              </a:rPr>
              <a:t>Password is hashed before sending</a:t>
            </a:r>
            <a:endParaRPr b="1" sz="900">
              <a:solidFill>
                <a:schemeClr val="accent1"/>
              </a:solidFill>
              <a:latin typeface="Lexend"/>
              <a:ea typeface="Lexend"/>
              <a:cs typeface="Lexend"/>
              <a:sym typeface="Lexend"/>
            </a:endParaRPr>
          </a:p>
        </p:txBody>
      </p:sp>
      <p:sp>
        <p:nvSpPr>
          <p:cNvPr id="697" name="Google Shape;697;p57"/>
          <p:cNvSpPr/>
          <p:nvPr/>
        </p:nvSpPr>
        <p:spPr>
          <a:xfrm rot="5400000">
            <a:off x="5068295" y="1039507"/>
            <a:ext cx="186000" cy="248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698" name="Google Shape;698;p57"/>
          <p:cNvSpPr/>
          <p:nvPr/>
        </p:nvSpPr>
        <p:spPr>
          <a:xfrm rot="5400000">
            <a:off x="6487301" y="1010826"/>
            <a:ext cx="186000" cy="248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699" name="Google Shape;699;p57"/>
          <p:cNvSpPr/>
          <p:nvPr/>
        </p:nvSpPr>
        <p:spPr>
          <a:xfrm rot="5400000">
            <a:off x="7906306" y="1010826"/>
            <a:ext cx="186000" cy="248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700" name="Google Shape;700;p57"/>
          <p:cNvSpPr/>
          <p:nvPr/>
        </p:nvSpPr>
        <p:spPr>
          <a:xfrm rot="5400000">
            <a:off x="5449371" y="1907324"/>
            <a:ext cx="186000" cy="248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701" name="Google Shape;701;p57"/>
          <p:cNvSpPr/>
          <p:nvPr/>
        </p:nvSpPr>
        <p:spPr>
          <a:xfrm rot="5400000">
            <a:off x="6842079" y="1907338"/>
            <a:ext cx="186000" cy="248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702" name="Google Shape;702;p57"/>
          <p:cNvSpPr/>
          <p:nvPr/>
        </p:nvSpPr>
        <p:spPr>
          <a:xfrm rot="5400000">
            <a:off x="8261085" y="1907338"/>
            <a:ext cx="186000" cy="248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703" name="Google Shape;703;p57"/>
          <p:cNvSpPr/>
          <p:nvPr/>
        </p:nvSpPr>
        <p:spPr>
          <a:xfrm rot="5400000">
            <a:off x="5781239" y="2803836"/>
            <a:ext cx="186000" cy="248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704" name="Google Shape;704;p57"/>
          <p:cNvSpPr/>
          <p:nvPr/>
        </p:nvSpPr>
        <p:spPr>
          <a:xfrm rot="5400000">
            <a:off x="7226556" y="2803836"/>
            <a:ext cx="186000" cy="248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
        <p:nvSpPr>
          <p:cNvPr id="705" name="Google Shape;705;p57"/>
          <p:cNvSpPr/>
          <p:nvPr/>
        </p:nvSpPr>
        <p:spPr>
          <a:xfrm rot="5400000">
            <a:off x="8619250" y="2803850"/>
            <a:ext cx="186000" cy="248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lt1"/>
              </a:solidFill>
              <a:latin typeface="Lexend"/>
              <a:ea typeface="Lexend"/>
              <a:cs typeface="Lexend"/>
              <a:sym typeface="Lexen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58"/>
          <p:cNvSpPr txBox="1"/>
          <p:nvPr>
            <p:ph type="title"/>
          </p:nvPr>
        </p:nvSpPr>
        <p:spPr>
          <a:xfrm>
            <a:off x="471358" y="397200"/>
            <a:ext cx="60162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5000">
                <a:latin typeface="Source Sans Pro"/>
                <a:ea typeface="Source Sans Pro"/>
                <a:cs typeface="Source Sans Pro"/>
                <a:sym typeface="Source Sans Pro"/>
              </a:rPr>
              <a:t>Database Schema</a:t>
            </a:r>
            <a:endParaRPr sz="5000">
              <a:latin typeface="Source Sans Pro"/>
              <a:ea typeface="Source Sans Pro"/>
              <a:cs typeface="Source Sans Pro"/>
              <a:sym typeface="Source Sans Pro"/>
            </a:endParaRPr>
          </a:p>
        </p:txBody>
      </p:sp>
      <p:sp>
        <p:nvSpPr>
          <p:cNvPr id="711" name="Google Shape;711;p58"/>
          <p:cNvSpPr txBox="1"/>
          <p:nvPr>
            <p:ph idx="1" type="body"/>
          </p:nvPr>
        </p:nvSpPr>
        <p:spPr>
          <a:xfrm>
            <a:off x="299297" y="1371750"/>
            <a:ext cx="5631300" cy="33528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t/>
            </a:r>
            <a:endParaRPr b="0" sz="1000">
              <a:solidFill>
                <a:srgbClr val="343A40"/>
              </a:solidFill>
              <a:highlight>
                <a:schemeClr val="lt1"/>
              </a:highlight>
              <a:latin typeface="Lexend"/>
              <a:ea typeface="Lexend"/>
              <a:cs typeface="Lexend"/>
              <a:sym typeface="Lexend"/>
            </a:endParaRPr>
          </a:p>
          <a:p>
            <a:pPr indent="0" lvl="0" marL="0" rtl="0" algn="l">
              <a:spcBef>
                <a:spcPts val="1400"/>
              </a:spcBef>
              <a:spcAft>
                <a:spcPts val="0"/>
              </a:spcAft>
              <a:buNone/>
            </a:pPr>
            <a:r>
              <a:t/>
            </a:r>
            <a:endParaRPr b="0" sz="1000">
              <a:solidFill>
                <a:srgbClr val="343A40"/>
              </a:solidFill>
              <a:highlight>
                <a:schemeClr val="lt1"/>
              </a:highlight>
              <a:latin typeface="Lexend"/>
              <a:ea typeface="Lexend"/>
              <a:cs typeface="Lexend"/>
              <a:sym typeface="Lexend"/>
            </a:endParaRPr>
          </a:p>
          <a:p>
            <a:pPr indent="0" lvl="0" marL="0" rtl="0" algn="l">
              <a:spcBef>
                <a:spcPts val="1400"/>
              </a:spcBef>
              <a:spcAft>
                <a:spcPts val="0"/>
              </a:spcAft>
              <a:buNone/>
            </a:pPr>
            <a:r>
              <a:t/>
            </a:r>
            <a:endParaRPr b="0" sz="1000">
              <a:solidFill>
                <a:srgbClr val="343A40"/>
              </a:solidFill>
              <a:highlight>
                <a:schemeClr val="lt1"/>
              </a:highlight>
              <a:latin typeface="Courier New"/>
              <a:ea typeface="Courier New"/>
              <a:cs typeface="Courier New"/>
              <a:sym typeface="Courier New"/>
            </a:endParaRPr>
          </a:p>
          <a:p>
            <a:pPr indent="0" lvl="0" marL="0" rtl="0" algn="l">
              <a:spcBef>
                <a:spcPts val="1400"/>
              </a:spcBef>
              <a:spcAft>
                <a:spcPts val="0"/>
              </a:spcAft>
              <a:buNone/>
            </a:pPr>
            <a:r>
              <a:t/>
            </a:r>
            <a:endParaRPr b="0" sz="1000">
              <a:solidFill>
                <a:srgbClr val="4CAF50"/>
              </a:solidFill>
              <a:highlight>
                <a:srgbClr val="FFFFFF"/>
              </a:highlight>
              <a:latin typeface="Courier New"/>
              <a:ea typeface="Courier New"/>
              <a:cs typeface="Courier New"/>
              <a:sym typeface="Courier New"/>
            </a:endParaRPr>
          </a:p>
        </p:txBody>
      </p:sp>
      <p:sp>
        <p:nvSpPr>
          <p:cNvPr id="712" name="Google Shape;712;p58"/>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ReasonED.io | Design</a:t>
            </a:r>
            <a:endParaRPr sz="1100">
              <a:solidFill>
                <a:schemeClr val="accent1"/>
              </a:solidFill>
              <a:latin typeface="Source Sans Pro"/>
              <a:ea typeface="Source Sans Pro"/>
              <a:cs typeface="Source Sans Pro"/>
              <a:sym typeface="Source Sans Pro"/>
            </a:endParaRPr>
          </a:p>
        </p:txBody>
      </p:sp>
      <p:sp>
        <p:nvSpPr>
          <p:cNvPr id="713" name="Google Shape;713;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a:p>
        </p:txBody>
      </p:sp>
      <p:sp>
        <p:nvSpPr>
          <p:cNvPr id="714" name="Google Shape;714;p58"/>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pic>
        <p:nvPicPr>
          <p:cNvPr id="715" name="Google Shape;715;p58"/>
          <p:cNvPicPr preferRelativeResize="0"/>
          <p:nvPr/>
        </p:nvPicPr>
        <p:blipFill>
          <a:blip r:embed="rId3">
            <a:alphaModFix/>
          </a:blip>
          <a:stretch>
            <a:fillRect/>
          </a:stretch>
        </p:blipFill>
        <p:spPr>
          <a:xfrm>
            <a:off x="471350" y="1049625"/>
            <a:ext cx="6139750" cy="3579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4" name="Shape 144"/>
        <p:cNvGrpSpPr/>
        <p:nvPr/>
      </p:nvGrpSpPr>
      <p:grpSpPr>
        <a:xfrm>
          <a:off x="0" y="0"/>
          <a:ext cx="0" cy="0"/>
          <a:chOff x="0" y="0"/>
          <a:chExt cx="0" cy="0"/>
        </a:xfrm>
      </p:grpSpPr>
      <p:sp>
        <p:nvSpPr>
          <p:cNvPr id="145" name="Google Shape;145;p23"/>
          <p:cNvSpPr/>
          <p:nvPr/>
        </p:nvSpPr>
        <p:spPr>
          <a:xfrm>
            <a:off x="73950" y="745775"/>
            <a:ext cx="1404000" cy="4020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146" name="Google Shape;146;p23"/>
          <p:cNvSpPr txBox="1"/>
          <p:nvPr>
            <p:ph type="title"/>
          </p:nvPr>
        </p:nvSpPr>
        <p:spPr>
          <a:xfrm>
            <a:off x="364575" y="192050"/>
            <a:ext cx="3982200" cy="743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5000">
                <a:solidFill>
                  <a:schemeClr val="lt1"/>
                </a:solidFill>
                <a:latin typeface="Source Sans Pro"/>
                <a:ea typeface="Source Sans Pro"/>
                <a:cs typeface="Source Sans Pro"/>
                <a:sym typeface="Source Sans Pro"/>
              </a:rPr>
              <a:t> Biographies</a:t>
            </a:r>
            <a:endParaRPr sz="3300">
              <a:solidFill>
                <a:schemeClr val="lt1"/>
              </a:solidFill>
              <a:latin typeface="Source Sans Pro"/>
              <a:ea typeface="Source Sans Pro"/>
              <a:cs typeface="Source Sans Pro"/>
              <a:sym typeface="Source Sans Pro"/>
            </a:endParaRPr>
          </a:p>
        </p:txBody>
      </p:sp>
      <p:sp>
        <p:nvSpPr>
          <p:cNvPr id="147" name="Google Shape;147;p23"/>
          <p:cNvSpPr txBox="1"/>
          <p:nvPr>
            <p:ph idx="1" type="body"/>
          </p:nvPr>
        </p:nvSpPr>
        <p:spPr>
          <a:xfrm>
            <a:off x="429400" y="2959950"/>
            <a:ext cx="2103900" cy="1997400"/>
          </a:xfrm>
          <a:prstGeom prst="rect">
            <a:avLst/>
          </a:prstGeom>
        </p:spPr>
        <p:txBody>
          <a:bodyPr anchorCtr="0" anchor="t" bIns="45700" lIns="91425" spcFirstLastPara="1" rIns="91425" wrap="square" tIns="45700">
            <a:normAutofit/>
          </a:bodyPr>
          <a:lstStyle/>
          <a:p>
            <a:pPr indent="0" lvl="0" marL="0" rtl="0" algn="l">
              <a:lnSpc>
                <a:spcPct val="100000"/>
              </a:lnSpc>
              <a:spcBef>
                <a:spcPts val="1400"/>
              </a:spcBef>
              <a:spcAft>
                <a:spcPts val="0"/>
              </a:spcAft>
              <a:buSzPts val="852"/>
              <a:buNone/>
            </a:pPr>
            <a:r>
              <a:rPr b="0" lang="en" sz="1030">
                <a:solidFill>
                  <a:schemeClr val="lt1"/>
                </a:solidFill>
                <a:latin typeface="Source Sans Pro"/>
                <a:ea typeface="Source Sans Pro"/>
                <a:cs typeface="Source Sans Pro"/>
                <a:sym typeface="Source Sans Pro"/>
              </a:rPr>
              <a:t>Emily </a:t>
            </a:r>
            <a:r>
              <a:rPr b="0" lang="en" sz="1030">
                <a:solidFill>
                  <a:schemeClr val="lt1"/>
                </a:solidFill>
                <a:latin typeface="Source Sans Pro"/>
                <a:ea typeface="Source Sans Pro"/>
                <a:cs typeface="Source Sans Pro"/>
                <a:sym typeface="Source Sans Pro"/>
              </a:rPr>
              <a:t>is a senior undergraduate at ODU. She </a:t>
            </a:r>
            <a:r>
              <a:rPr b="0" lang="en" sz="1030">
                <a:solidFill>
                  <a:schemeClr val="lt1"/>
                </a:solidFill>
                <a:latin typeface="Source Sans Pro"/>
                <a:ea typeface="Source Sans Pro"/>
                <a:cs typeface="Source Sans Pro"/>
                <a:sym typeface="Source Sans Pro"/>
              </a:rPr>
              <a:t>has an Associate degree in Information Systems and will pursue software engineering after earning her B.S.C.S.. At ODU, she has interned with the Game Studies program as a programmer and participated in a research project. She is interested in developing educational tools, video games, and mobile apps. </a:t>
            </a:r>
            <a:endParaRPr b="0" sz="1030">
              <a:solidFill>
                <a:schemeClr val="lt1"/>
              </a:solidFill>
              <a:latin typeface="Source Sans Pro"/>
              <a:ea typeface="Source Sans Pro"/>
              <a:cs typeface="Source Sans Pro"/>
              <a:sym typeface="Source Sans Pro"/>
            </a:endParaRPr>
          </a:p>
        </p:txBody>
      </p:sp>
      <p:sp>
        <p:nvSpPr>
          <p:cNvPr id="148" name="Google Shape;148;p23"/>
          <p:cNvSpPr txBox="1"/>
          <p:nvPr>
            <p:ph idx="1" type="body"/>
          </p:nvPr>
        </p:nvSpPr>
        <p:spPr>
          <a:xfrm>
            <a:off x="517875" y="1074225"/>
            <a:ext cx="1797300" cy="319500"/>
          </a:xfrm>
          <a:prstGeom prst="rect">
            <a:avLst/>
          </a:prstGeom>
        </p:spPr>
        <p:txBody>
          <a:bodyPr anchorCtr="0" anchor="t" bIns="45700" lIns="91425" spcFirstLastPara="1" rIns="91425" wrap="square" tIns="45700">
            <a:normAutofit/>
          </a:bodyPr>
          <a:lstStyle/>
          <a:p>
            <a:pPr indent="0" lvl="0" marL="0" rtl="0" algn="ctr">
              <a:spcBef>
                <a:spcPts val="1400"/>
              </a:spcBef>
              <a:spcAft>
                <a:spcPts val="0"/>
              </a:spcAft>
              <a:buNone/>
            </a:pPr>
            <a:r>
              <a:rPr lang="en">
                <a:solidFill>
                  <a:schemeClr val="lt1"/>
                </a:solidFill>
                <a:latin typeface="Source Sans Pro"/>
                <a:ea typeface="Source Sans Pro"/>
                <a:cs typeface="Source Sans Pro"/>
                <a:sym typeface="Source Sans Pro"/>
              </a:rPr>
              <a:t>Emily Louk</a:t>
            </a:r>
            <a:endParaRPr>
              <a:solidFill>
                <a:schemeClr val="lt1"/>
              </a:solidFill>
              <a:latin typeface="Source Sans Pro"/>
              <a:ea typeface="Source Sans Pro"/>
              <a:cs typeface="Source Sans Pro"/>
              <a:sym typeface="Source Sans Pro"/>
            </a:endParaRPr>
          </a:p>
        </p:txBody>
      </p:sp>
      <p:sp>
        <p:nvSpPr>
          <p:cNvPr id="149" name="Google Shape;149;p23"/>
          <p:cNvSpPr txBox="1"/>
          <p:nvPr>
            <p:ph idx="1" type="body"/>
          </p:nvPr>
        </p:nvSpPr>
        <p:spPr>
          <a:xfrm>
            <a:off x="2533300" y="2959950"/>
            <a:ext cx="2103900" cy="19974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b="0" lang="en" sz="1000">
                <a:solidFill>
                  <a:schemeClr val="lt1"/>
                </a:solidFill>
                <a:latin typeface="Source Sans Pro"/>
                <a:ea typeface="Source Sans Pro"/>
                <a:cs typeface="Source Sans Pro"/>
                <a:sym typeface="Source Sans Pro"/>
              </a:rPr>
              <a:t>Dakota is </a:t>
            </a:r>
            <a:r>
              <a:rPr b="0" lang="en" sz="1000">
                <a:solidFill>
                  <a:schemeClr val="lt1"/>
                </a:solidFill>
                <a:latin typeface="Source Sans Pro"/>
                <a:ea typeface="Source Sans Pro"/>
                <a:cs typeface="Source Sans Pro"/>
                <a:sym typeface="Source Sans Pro"/>
              </a:rPr>
              <a:t>still </a:t>
            </a:r>
            <a:r>
              <a:rPr b="0" lang="en" sz="1000">
                <a:solidFill>
                  <a:schemeClr val="lt1"/>
                </a:solidFill>
                <a:latin typeface="Source Sans Pro"/>
                <a:ea typeface="Source Sans Pro"/>
                <a:cs typeface="Source Sans Pro"/>
                <a:sym typeface="Source Sans Pro"/>
              </a:rPr>
              <a:t>finishing his Associates degree at LFCC while working through the remaining courses at ODU for his Bachelors. Dakota is currently working as a games programmer selling plugins on the Unreal Engine marketplace as well as a contract programmer for Small Indie Company developing their upcoming title “We The People”.</a:t>
            </a:r>
            <a:endParaRPr b="0" sz="1000">
              <a:solidFill>
                <a:schemeClr val="lt1"/>
              </a:solidFill>
              <a:latin typeface="Source Sans Pro"/>
              <a:ea typeface="Source Sans Pro"/>
              <a:cs typeface="Source Sans Pro"/>
              <a:sym typeface="Source Sans Pro"/>
            </a:endParaRPr>
          </a:p>
        </p:txBody>
      </p:sp>
      <p:sp>
        <p:nvSpPr>
          <p:cNvPr id="150" name="Google Shape;150;p23"/>
          <p:cNvSpPr txBox="1"/>
          <p:nvPr>
            <p:ph idx="1" type="body"/>
          </p:nvPr>
        </p:nvSpPr>
        <p:spPr>
          <a:xfrm>
            <a:off x="4670050" y="2959950"/>
            <a:ext cx="2103900" cy="19974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b="0" lang="en" sz="1000">
                <a:solidFill>
                  <a:schemeClr val="lt1"/>
                </a:solidFill>
                <a:latin typeface="Source Sans Pro"/>
                <a:ea typeface="Source Sans Pro"/>
                <a:cs typeface="Source Sans Pro"/>
                <a:sym typeface="Source Sans Pro"/>
              </a:rPr>
              <a:t>Areeb </a:t>
            </a:r>
            <a:r>
              <a:rPr b="0" lang="en" sz="1000">
                <a:solidFill>
                  <a:schemeClr val="lt1"/>
                </a:solidFill>
                <a:latin typeface="Source Sans Pro"/>
                <a:ea typeface="Source Sans Pro"/>
                <a:cs typeface="Source Sans Pro"/>
                <a:sym typeface="Source Sans Pro"/>
              </a:rPr>
              <a:t>is a senior at Old Dominion University pursuing his undergraduate degree in Computer Science. He</a:t>
            </a:r>
            <a:r>
              <a:rPr b="0" lang="en" sz="1000">
                <a:solidFill>
                  <a:schemeClr val="lt1"/>
                </a:solidFill>
                <a:latin typeface="Source Sans Pro"/>
                <a:ea typeface="Source Sans Pro"/>
                <a:cs typeface="Source Sans Pro"/>
                <a:sym typeface="Source Sans Pro"/>
              </a:rPr>
              <a:t> recently completed a 10-week summer internship with Automatic Data Processing (ADP), honing his skills as a Full-Stack Developer. Areeb specifically enjoys front-end development, and working with JavaScript libraries such as React, Express, and Node.js.</a:t>
            </a:r>
            <a:endParaRPr b="0" sz="1000">
              <a:solidFill>
                <a:schemeClr val="lt1"/>
              </a:solidFill>
              <a:latin typeface="Source Sans Pro"/>
              <a:ea typeface="Source Sans Pro"/>
              <a:cs typeface="Source Sans Pro"/>
              <a:sym typeface="Source Sans Pro"/>
            </a:endParaRPr>
          </a:p>
        </p:txBody>
      </p:sp>
      <p:sp>
        <p:nvSpPr>
          <p:cNvPr id="151" name="Google Shape;151;p23"/>
          <p:cNvSpPr txBox="1"/>
          <p:nvPr>
            <p:ph idx="1" type="body"/>
          </p:nvPr>
        </p:nvSpPr>
        <p:spPr>
          <a:xfrm>
            <a:off x="6751725" y="2956600"/>
            <a:ext cx="2103900" cy="17274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b="0" lang="en" sz="1000">
                <a:solidFill>
                  <a:schemeClr val="lt1"/>
                </a:solidFill>
                <a:latin typeface="Source Sans Pro"/>
                <a:ea typeface="Source Sans Pro"/>
                <a:cs typeface="Source Sans Pro"/>
                <a:sym typeface="Source Sans Pro"/>
              </a:rPr>
              <a:t>June is </a:t>
            </a:r>
            <a:r>
              <a:rPr b="0" lang="en" sz="1000">
                <a:solidFill>
                  <a:schemeClr val="lt1"/>
                </a:solidFill>
                <a:latin typeface="Source Sans Pro"/>
                <a:ea typeface="Source Sans Pro"/>
                <a:cs typeface="Source Sans Pro"/>
                <a:sym typeface="Source Sans Pro"/>
              </a:rPr>
              <a:t>a senior Computer Science undergraduate at </a:t>
            </a:r>
            <a:r>
              <a:rPr b="0" lang="en" sz="1000">
                <a:solidFill>
                  <a:schemeClr val="lt1"/>
                </a:solidFill>
                <a:latin typeface="Source Sans Pro"/>
                <a:ea typeface="Source Sans Pro"/>
                <a:cs typeface="Source Sans Pro"/>
                <a:sym typeface="Source Sans Pro"/>
              </a:rPr>
              <a:t>ODU</a:t>
            </a:r>
            <a:r>
              <a:rPr b="0" lang="en" sz="1000">
                <a:solidFill>
                  <a:schemeClr val="lt1"/>
                </a:solidFill>
                <a:latin typeface="Source Sans Pro"/>
                <a:ea typeface="Source Sans Pro"/>
                <a:cs typeface="Source Sans Pro"/>
                <a:sym typeface="Source Sans Pro"/>
              </a:rPr>
              <a:t> in the </a:t>
            </a:r>
            <a:r>
              <a:rPr b="0" lang="en" sz="1000">
                <a:solidFill>
                  <a:schemeClr val="lt1"/>
                </a:solidFill>
                <a:latin typeface="Source Sans Pro"/>
                <a:ea typeface="Source Sans Pro"/>
                <a:cs typeface="Source Sans Pro"/>
                <a:sym typeface="Source Sans Pro"/>
              </a:rPr>
              <a:t>linked Master’s program. She has an associate degree in Science from Piedmont Virginia Community College. She enjoys helping others explore new topics and improve their skills and reasoning. </a:t>
            </a:r>
            <a:endParaRPr b="0" sz="1000">
              <a:solidFill>
                <a:schemeClr val="lt1"/>
              </a:solidFill>
              <a:latin typeface="Source Sans Pro"/>
              <a:ea typeface="Source Sans Pro"/>
              <a:cs typeface="Source Sans Pro"/>
              <a:sym typeface="Source Sans Pro"/>
            </a:endParaRPr>
          </a:p>
        </p:txBody>
      </p:sp>
      <p:sp>
        <p:nvSpPr>
          <p:cNvPr id="152" name="Google Shape;152;p23"/>
          <p:cNvSpPr txBox="1"/>
          <p:nvPr>
            <p:ph idx="1" type="body"/>
          </p:nvPr>
        </p:nvSpPr>
        <p:spPr>
          <a:xfrm>
            <a:off x="2670613" y="1074213"/>
            <a:ext cx="1797300" cy="319500"/>
          </a:xfrm>
          <a:prstGeom prst="rect">
            <a:avLst/>
          </a:prstGeom>
        </p:spPr>
        <p:txBody>
          <a:bodyPr anchorCtr="0" anchor="t" bIns="45700" lIns="91425" spcFirstLastPara="1" rIns="91425" wrap="square" tIns="45700">
            <a:normAutofit/>
          </a:bodyPr>
          <a:lstStyle/>
          <a:p>
            <a:pPr indent="0" lvl="0" marL="0" rtl="0" algn="ctr">
              <a:spcBef>
                <a:spcPts val="1400"/>
              </a:spcBef>
              <a:spcAft>
                <a:spcPts val="0"/>
              </a:spcAft>
              <a:buNone/>
            </a:pPr>
            <a:r>
              <a:rPr lang="en">
                <a:solidFill>
                  <a:schemeClr val="lt1"/>
                </a:solidFill>
                <a:latin typeface="Source Sans Pro"/>
                <a:ea typeface="Source Sans Pro"/>
                <a:cs typeface="Source Sans Pro"/>
                <a:sym typeface="Source Sans Pro"/>
              </a:rPr>
              <a:t>Dakota Dawe</a:t>
            </a:r>
            <a:endParaRPr>
              <a:solidFill>
                <a:schemeClr val="lt1"/>
              </a:solidFill>
              <a:latin typeface="Source Sans Pro"/>
              <a:ea typeface="Source Sans Pro"/>
              <a:cs typeface="Source Sans Pro"/>
              <a:sym typeface="Source Sans Pro"/>
            </a:endParaRPr>
          </a:p>
        </p:txBody>
      </p:sp>
      <p:sp>
        <p:nvSpPr>
          <p:cNvPr id="153" name="Google Shape;153;p23"/>
          <p:cNvSpPr txBox="1"/>
          <p:nvPr>
            <p:ph idx="1" type="body"/>
          </p:nvPr>
        </p:nvSpPr>
        <p:spPr>
          <a:xfrm>
            <a:off x="4823375" y="1074213"/>
            <a:ext cx="1797300" cy="319500"/>
          </a:xfrm>
          <a:prstGeom prst="rect">
            <a:avLst/>
          </a:prstGeom>
        </p:spPr>
        <p:txBody>
          <a:bodyPr anchorCtr="0" anchor="t" bIns="45700" lIns="91425" spcFirstLastPara="1" rIns="91425" wrap="square" tIns="45700">
            <a:normAutofit/>
          </a:bodyPr>
          <a:lstStyle/>
          <a:p>
            <a:pPr indent="0" lvl="0" marL="0" rtl="0" algn="ctr">
              <a:spcBef>
                <a:spcPts val="1400"/>
              </a:spcBef>
              <a:spcAft>
                <a:spcPts val="0"/>
              </a:spcAft>
              <a:buNone/>
            </a:pPr>
            <a:r>
              <a:rPr lang="en">
                <a:solidFill>
                  <a:schemeClr val="lt1"/>
                </a:solidFill>
                <a:latin typeface="Source Sans Pro"/>
                <a:ea typeface="Source Sans Pro"/>
                <a:cs typeface="Source Sans Pro"/>
                <a:sym typeface="Source Sans Pro"/>
              </a:rPr>
              <a:t>Areeb Nabi</a:t>
            </a:r>
            <a:endParaRPr>
              <a:solidFill>
                <a:schemeClr val="lt1"/>
              </a:solidFill>
              <a:latin typeface="Source Sans Pro"/>
              <a:ea typeface="Source Sans Pro"/>
              <a:cs typeface="Source Sans Pro"/>
              <a:sym typeface="Source Sans Pro"/>
            </a:endParaRPr>
          </a:p>
        </p:txBody>
      </p:sp>
      <p:sp>
        <p:nvSpPr>
          <p:cNvPr id="154" name="Google Shape;154;p23"/>
          <p:cNvSpPr txBox="1"/>
          <p:nvPr>
            <p:ph idx="1" type="body"/>
          </p:nvPr>
        </p:nvSpPr>
        <p:spPr>
          <a:xfrm>
            <a:off x="6905013" y="1074225"/>
            <a:ext cx="1797300" cy="319500"/>
          </a:xfrm>
          <a:prstGeom prst="rect">
            <a:avLst/>
          </a:prstGeom>
        </p:spPr>
        <p:txBody>
          <a:bodyPr anchorCtr="0" anchor="t" bIns="45700" lIns="91425" spcFirstLastPara="1" rIns="91425" wrap="square" tIns="45700">
            <a:normAutofit/>
          </a:bodyPr>
          <a:lstStyle/>
          <a:p>
            <a:pPr indent="0" lvl="0" marL="0" rtl="0" algn="ctr">
              <a:spcBef>
                <a:spcPts val="1400"/>
              </a:spcBef>
              <a:spcAft>
                <a:spcPts val="0"/>
              </a:spcAft>
              <a:buNone/>
            </a:pPr>
            <a:r>
              <a:rPr lang="en">
                <a:solidFill>
                  <a:schemeClr val="lt1"/>
                </a:solidFill>
                <a:latin typeface="Source Sans Pro"/>
                <a:ea typeface="Source Sans Pro"/>
                <a:cs typeface="Source Sans Pro"/>
                <a:sym typeface="Source Sans Pro"/>
              </a:rPr>
              <a:t>June Troyer</a:t>
            </a:r>
            <a:endParaRPr>
              <a:solidFill>
                <a:schemeClr val="lt1"/>
              </a:solidFill>
              <a:latin typeface="Source Sans Pro"/>
              <a:ea typeface="Source Sans Pro"/>
              <a:cs typeface="Source Sans Pro"/>
              <a:sym typeface="Source Sans Pro"/>
            </a:endParaRPr>
          </a:p>
        </p:txBody>
      </p:sp>
      <p:pic>
        <p:nvPicPr>
          <p:cNvPr descr="sketch of an open book, light bulb, and the word, &quot;idea&quot;" id="155" name="Google Shape;155;p23"/>
          <p:cNvPicPr preferRelativeResize="0"/>
          <p:nvPr/>
        </p:nvPicPr>
        <p:blipFill rotWithShape="1">
          <a:blip r:embed="rId3">
            <a:alphaModFix/>
          </a:blip>
          <a:srcRect b="40066" l="61814" r="-4777" t="-1216"/>
          <a:stretch/>
        </p:blipFill>
        <p:spPr>
          <a:xfrm rot="-416221">
            <a:off x="8277079" y="-31409"/>
            <a:ext cx="861910" cy="986453"/>
          </a:xfrm>
          <a:prstGeom prst="ellipse">
            <a:avLst/>
          </a:prstGeom>
          <a:noFill/>
          <a:ln>
            <a:noFill/>
          </a:ln>
        </p:spPr>
      </p:pic>
      <p:sp>
        <p:nvSpPr>
          <p:cNvPr id="156" name="Google Shape;156;p23"/>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lt1"/>
              </a:solidFill>
              <a:latin typeface="Source Sans Pro"/>
              <a:ea typeface="Source Sans Pro"/>
              <a:cs typeface="Source Sans Pro"/>
              <a:sym typeface="Source Sans Pro"/>
            </a:endParaRPr>
          </a:p>
        </p:txBody>
      </p:sp>
      <p:pic>
        <p:nvPicPr>
          <p:cNvPr id="157" name="Google Shape;157;p23"/>
          <p:cNvPicPr preferRelativeResize="0"/>
          <p:nvPr/>
        </p:nvPicPr>
        <p:blipFill rotWithShape="1">
          <a:blip r:embed="rId4">
            <a:alphaModFix/>
          </a:blip>
          <a:srcRect b="0" l="2376" r="5872" t="0"/>
          <a:stretch/>
        </p:blipFill>
        <p:spPr>
          <a:xfrm>
            <a:off x="613200" y="1394325"/>
            <a:ext cx="1606650" cy="1492150"/>
          </a:xfrm>
          <a:prstGeom prst="rect">
            <a:avLst/>
          </a:prstGeom>
          <a:noFill/>
          <a:ln>
            <a:noFill/>
          </a:ln>
        </p:spPr>
      </p:pic>
      <p:pic>
        <p:nvPicPr>
          <p:cNvPr id="158" name="Google Shape;158;p23"/>
          <p:cNvPicPr preferRelativeResize="0"/>
          <p:nvPr/>
        </p:nvPicPr>
        <p:blipFill>
          <a:blip r:embed="rId5">
            <a:alphaModFix/>
          </a:blip>
          <a:stretch>
            <a:fillRect/>
          </a:stretch>
        </p:blipFill>
        <p:spPr>
          <a:xfrm>
            <a:off x="4980030" y="1394325"/>
            <a:ext cx="1483969" cy="1492149"/>
          </a:xfrm>
          <a:prstGeom prst="rect">
            <a:avLst/>
          </a:prstGeom>
          <a:noFill/>
          <a:ln>
            <a:noFill/>
          </a:ln>
        </p:spPr>
      </p:pic>
      <p:pic>
        <p:nvPicPr>
          <p:cNvPr id="159" name="Google Shape;159;p23"/>
          <p:cNvPicPr preferRelativeResize="0"/>
          <p:nvPr/>
        </p:nvPicPr>
        <p:blipFill>
          <a:blip r:embed="rId6">
            <a:alphaModFix/>
          </a:blip>
          <a:stretch>
            <a:fillRect/>
          </a:stretch>
        </p:blipFill>
        <p:spPr>
          <a:xfrm>
            <a:off x="2781925" y="1394325"/>
            <a:ext cx="1606651" cy="1492150"/>
          </a:xfrm>
          <a:prstGeom prst="rect">
            <a:avLst/>
          </a:prstGeom>
          <a:noFill/>
          <a:ln>
            <a:noFill/>
          </a:ln>
        </p:spPr>
      </p:pic>
      <p:pic>
        <p:nvPicPr>
          <p:cNvPr id="160" name="Google Shape;160;p23"/>
          <p:cNvPicPr preferRelativeResize="0"/>
          <p:nvPr/>
        </p:nvPicPr>
        <p:blipFill>
          <a:blip r:embed="rId7">
            <a:alphaModFix/>
          </a:blip>
          <a:stretch>
            <a:fillRect/>
          </a:stretch>
        </p:blipFill>
        <p:spPr>
          <a:xfrm>
            <a:off x="7057600" y="1393713"/>
            <a:ext cx="1492149" cy="1492149"/>
          </a:xfrm>
          <a:prstGeom prst="rect">
            <a:avLst/>
          </a:prstGeom>
          <a:noFill/>
          <a:ln>
            <a:noFill/>
          </a:ln>
        </p:spPr>
      </p:pic>
      <p:sp>
        <p:nvSpPr>
          <p:cNvPr id="161" name="Google Shape;161;p23"/>
          <p:cNvSpPr txBox="1"/>
          <p:nvPr>
            <p:ph idx="12" type="sldNum"/>
          </p:nvPr>
        </p:nvSpPr>
        <p:spPr>
          <a:xfrm>
            <a:off x="8549759" y="47896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b="1" sz="1200">
              <a:solidFill>
                <a:schemeClr val="lt1"/>
              </a:solidFill>
              <a:latin typeface="Lexend"/>
              <a:ea typeface="Lexend"/>
              <a:cs typeface="Lexend"/>
              <a:sym typeface="Lexend"/>
            </a:endParaRPr>
          </a:p>
        </p:txBody>
      </p:sp>
      <p:sp>
        <p:nvSpPr>
          <p:cNvPr id="162" name="Google Shape;162;p23"/>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59"/>
          <p:cNvSpPr txBox="1"/>
          <p:nvPr>
            <p:ph type="title"/>
          </p:nvPr>
        </p:nvSpPr>
        <p:spPr>
          <a:xfrm>
            <a:off x="473750" y="391625"/>
            <a:ext cx="63903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5000">
                <a:latin typeface="Source Sans Pro"/>
                <a:ea typeface="Source Sans Pro"/>
                <a:cs typeface="Source Sans Pro"/>
                <a:sym typeface="Source Sans Pro"/>
              </a:rPr>
              <a:t>Database Schema </a:t>
            </a:r>
            <a:endParaRPr sz="3400">
              <a:latin typeface="Source Sans Pro"/>
              <a:ea typeface="Source Sans Pro"/>
              <a:cs typeface="Source Sans Pro"/>
              <a:sym typeface="Source Sans Pro"/>
            </a:endParaRPr>
          </a:p>
        </p:txBody>
      </p:sp>
      <p:sp>
        <p:nvSpPr>
          <p:cNvPr id="721" name="Google Shape;721;p59"/>
          <p:cNvSpPr txBox="1"/>
          <p:nvPr>
            <p:ph idx="1" type="body"/>
          </p:nvPr>
        </p:nvSpPr>
        <p:spPr>
          <a:xfrm>
            <a:off x="299297" y="1371750"/>
            <a:ext cx="5631300" cy="33528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t/>
            </a:r>
            <a:endParaRPr b="0" sz="1000">
              <a:solidFill>
                <a:srgbClr val="343A40"/>
              </a:solidFill>
              <a:highlight>
                <a:schemeClr val="lt1"/>
              </a:highlight>
              <a:latin typeface="Lexend"/>
              <a:ea typeface="Lexend"/>
              <a:cs typeface="Lexend"/>
              <a:sym typeface="Lexend"/>
            </a:endParaRPr>
          </a:p>
          <a:p>
            <a:pPr indent="0" lvl="0" marL="0" rtl="0" algn="l">
              <a:spcBef>
                <a:spcPts val="1400"/>
              </a:spcBef>
              <a:spcAft>
                <a:spcPts val="0"/>
              </a:spcAft>
              <a:buNone/>
            </a:pPr>
            <a:r>
              <a:t/>
            </a:r>
            <a:endParaRPr b="0" sz="1000">
              <a:solidFill>
                <a:srgbClr val="343A40"/>
              </a:solidFill>
              <a:highlight>
                <a:schemeClr val="lt1"/>
              </a:highlight>
              <a:latin typeface="Lexend"/>
              <a:ea typeface="Lexend"/>
              <a:cs typeface="Lexend"/>
              <a:sym typeface="Lexend"/>
            </a:endParaRPr>
          </a:p>
          <a:p>
            <a:pPr indent="0" lvl="0" marL="0" rtl="0" algn="l">
              <a:spcBef>
                <a:spcPts val="1400"/>
              </a:spcBef>
              <a:spcAft>
                <a:spcPts val="0"/>
              </a:spcAft>
              <a:buNone/>
            </a:pPr>
            <a:r>
              <a:t/>
            </a:r>
            <a:endParaRPr b="0" sz="1000">
              <a:solidFill>
                <a:srgbClr val="343A40"/>
              </a:solidFill>
              <a:highlight>
                <a:schemeClr val="lt1"/>
              </a:highlight>
              <a:latin typeface="Courier New"/>
              <a:ea typeface="Courier New"/>
              <a:cs typeface="Courier New"/>
              <a:sym typeface="Courier New"/>
            </a:endParaRPr>
          </a:p>
          <a:p>
            <a:pPr indent="0" lvl="0" marL="0" rtl="0" algn="l">
              <a:spcBef>
                <a:spcPts val="1400"/>
              </a:spcBef>
              <a:spcAft>
                <a:spcPts val="0"/>
              </a:spcAft>
              <a:buNone/>
            </a:pPr>
            <a:r>
              <a:t/>
            </a:r>
            <a:endParaRPr b="0" sz="1000">
              <a:solidFill>
                <a:srgbClr val="4CAF50"/>
              </a:solidFill>
              <a:highlight>
                <a:srgbClr val="FFFFFF"/>
              </a:highlight>
              <a:latin typeface="Courier New"/>
              <a:ea typeface="Courier New"/>
              <a:cs typeface="Courier New"/>
              <a:sym typeface="Courier New"/>
            </a:endParaRPr>
          </a:p>
        </p:txBody>
      </p:sp>
      <p:sp>
        <p:nvSpPr>
          <p:cNvPr id="722" name="Google Shape;722;p59"/>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ReasonED.io | Design</a:t>
            </a:r>
            <a:endParaRPr sz="1100">
              <a:solidFill>
                <a:schemeClr val="accent1"/>
              </a:solidFill>
              <a:latin typeface="Source Sans Pro"/>
              <a:ea typeface="Source Sans Pro"/>
              <a:cs typeface="Source Sans Pro"/>
              <a:sym typeface="Source Sans Pro"/>
            </a:endParaRPr>
          </a:p>
        </p:txBody>
      </p:sp>
      <p:sp>
        <p:nvSpPr>
          <p:cNvPr id="723" name="Google Shape;723;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a:p>
        </p:txBody>
      </p:sp>
      <p:sp>
        <p:nvSpPr>
          <p:cNvPr id="724" name="Google Shape;724;p59"/>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pic>
        <p:nvPicPr>
          <p:cNvPr id="725" name="Google Shape;725;p59"/>
          <p:cNvPicPr preferRelativeResize="0"/>
          <p:nvPr/>
        </p:nvPicPr>
        <p:blipFill>
          <a:blip r:embed="rId3">
            <a:alphaModFix/>
          </a:blip>
          <a:stretch>
            <a:fillRect/>
          </a:stretch>
        </p:blipFill>
        <p:spPr>
          <a:xfrm>
            <a:off x="230650" y="1075650"/>
            <a:ext cx="6423578" cy="37857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8D29"/>
        </a:solidFill>
      </p:bgPr>
    </p:bg>
    <p:spTree>
      <p:nvGrpSpPr>
        <p:cNvPr id="729" name="Shape 729"/>
        <p:cNvGrpSpPr/>
        <p:nvPr/>
      </p:nvGrpSpPr>
      <p:grpSpPr>
        <a:xfrm>
          <a:off x="0" y="0"/>
          <a:ext cx="0" cy="0"/>
          <a:chOff x="0" y="0"/>
          <a:chExt cx="0" cy="0"/>
        </a:xfrm>
      </p:grpSpPr>
      <p:sp>
        <p:nvSpPr>
          <p:cNvPr id="730" name="Google Shape;730;p60"/>
          <p:cNvSpPr/>
          <p:nvPr/>
        </p:nvSpPr>
        <p:spPr>
          <a:xfrm>
            <a:off x="132950" y="865350"/>
            <a:ext cx="1396800" cy="3818700"/>
          </a:xfrm>
          <a:prstGeom prst="rect">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731" name="Google Shape;731;p60"/>
          <p:cNvSpPr txBox="1"/>
          <p:nvPr>
            <p:ph type="title"/>
          </p:nvPr>
        </p:nvSpPr>
        <p:spPr>
          <a:xfrm>
            <a:off x="-871775" y="317275"/>
            <a:ext cx="7996200" cy="743100"/>
          </a:xfrm>
          <a:prstGeom prst="rect">
            <a:avLst/>
          </a:prstGeom>
        </p:spPr>
        <p:txBody>
          <a:bodyPr anchorCtr="0" anchor="t" bIns="45700" lIns="91425" spcFirstLastPara="1" rIns="91425" wrap="square" tIns="45700">
            <a:normAutofit/>
          </a:bodyPr>
          <a:lstStyle/>
          <a:p>
            <a:pPr indent="0" lvl="0" marL="0" rtl="0" algn="ctr">
              <a:lnSpc>
                <a:spcPct val="85000"/>
              </a:lnSpc>
              <a:spcBef>
                <a:spcPts val="0"/>
              </a:spcBef>
              <a:spcAft>
                <a:spcPts val="0"/>
              </a:spcAft>
              <a:buClr>
                <a:schemeClr val="accent1"/>
              </a:buClr>
              <a:buSzPts val="5000"/>
              <a:buFont typeface="Aharoni"/>
              <a:buNone/>
            </a:pPr>
            <a:r>
              <a:rPr lang="en" sz="5000">
                <a:solidFill>
                  <a:schemeClr val="lt1"/>
                </a:solidFill>
                <a:latin typeface="Source Sans Pro"/>
                <a:ea typeface="Source Sans Pro"/>
                <a:cs typeface="Source Sans Pro"/>
                <a:sym typeface="Source Sans Pro"/>
              </a:rPr>
              <a:t>RWP vs. Prototype</a:t>
            </a:r>
            <a:endParaRPr>
              <a:solidFill>
                <a:schemeClr val="lt1"/>
              </a:solidFill>
            </a:endParaRPr>
          </a:p>
        </p:txBody>
      </p:sp>
      <p:sp>
        <p:nvSpPr>
          <p:cNvPr id="732" name="Google Shape;732;p60"/>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ReasonED.io | Design</a:t>
            </a:r>
            <a:endParaRPr sz="1100">
              <a:solidFill>
                <a:schemeClr val="accent1"/>
              </a:solidFill>
              <a:latin typeface="Source Sans Pro"/>
              <a:ea typeface="Source Sans Pro"/>
              <a:cs typeface="Source Sans Pro"/>
              <a:sym typeface="Source Sans Pro"/>
            </a:endParaRPr>
          </a:p>
        </p:txBody>
      </p:sp>
      <p:sp>
        <p:nvSpPr>
          <p:cNvPr id="733" name="Google Shape;733;p60"/>
          <p:cNvSpPr txBox="1"/>
          <p:nvPr>
            <p:ph idx="12" type="sldNum"/>
          </p:nvPr>
        </p:nvSpPr>
        <p:spPr>
          <a:xfrm>
            <a:off x="8570084" y="476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Source Sans Pro"/>
                <a:ea typeface="Source Sans Pro"/>
                <a:cs typeface="Source Sans Pro"/>
                <a:sym typeface="Source Sans Pro"/>
              </a:rPr>
              <a:t>‹#›</a:t>
            </a:fld>
            <a:endParaRPr>
              <a:solidFill>
                <a:schemeClr val="accent1"/>
              </a:solidFill>
              <a:latin typeface="Arial Rounded"/>
              <a:ea typeface="Arial Rounded"/>
              <a:cs typeface="Arial Rounded"/>
              <a:sym typeface="Arial Rounded"/>
            </a:endParaRPr>
          </a:p>
        </p:txBody>
      </p:sp>
      <p:sp>
        <p:nvSpPr>
          <p:cNvPr id="734" name="Google Shape;734;p60"/>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graphicFrame>
        <p:nvGraphicFramePr>
          <p:cNvPr id="735" name="Google Shape;735;p60"/>
          <p:cNvGraphicFramePr/>
          <p:nvPr/>
        </p:nvGraphicFramePr>
        <p:xfrm>
          <a:off x="573925" y="1060375"/>
          <a:ext cx="3000000" cy="3000000"/>
        </p:xfrm>
        <a:graphic>
          <a:graphicData uri="http://schemas.openxmlformats.org/drawingml/2006/table">
            <a:tbl>
              <a:tblPr>
                <a:noFill/>
                <a:tableStyleId>{20F2F184-D11E-452D-A158-91E5EAFF9F86}</a:tableStyleId>
              </a:tblPr>
              <a:tblGrid>
                <a:gridCol w="2948300"/>
                <a:gridCol w="1652525"/>
                <a:gridCol w="1699525"/>
                <a:gridCol w="1695850"/>
              </a:tblGrid>
              <a:tr h="458550">
                <a:tc>
                  <a:txBody>
                    <a:bodyPr/>
                    <a:lstStyle/>
                    <a:p>
                      <a:pPr indent="0" lvl="0" marL="0" rtl="0" algn="l">
                        <a:spcBef>
                          <a:spcPts val="0"/>
                        </a:spcBef>
                        <a:spcAft>
                          <a:spcPts val="0"/>
                        </a:spcAft>
                        <a:buNone/>
                      </a:pPr>
                      <a:r>
                        <a:rPr lang="en" sz="800">
                          <a:solidFill>
                            <a:schemeClr val="accent1"/>
                          </a:solidFill>
                          <a:latin typeface="Lexend"/>
                          <a:ea typeface="Lexend"/>
                          <a:cs typeface="Lexend"/>
                          <a:sym typeface="Lexend"/>
                        </a:rPr>
                        <a:t> </a:t>
                      </a:r>
                      <a:r>
                        <a:rPr lang="en" sz="1100">
                          <a:solidFill>
                            <a:schemeClr val="accent1"/>
                          </a:solidFill>
                          <a:latin typeface="Lexend SemiBold"/>
                          <a:ea typeface="Lexend SemiBold"/>
                          <a:cs typeface="Lexend SemiBold"/>
                          <a:sym typeface="Lexend SemiBold"/>
                        </a:rPr>
                        <a:t>Features &amp; Functionality</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accent1"/>
                          </a:solidFill>
                          <a:latin typeface="Lexend SemiBold"/>
                          <a:ea typeface="Lexend SemiBold"/>
                          <a:cs typeface="Lexend SemiBold"/>
                          <a:sym typeface="Lexend SemiBold"/>
                        </a:rPr>
                        <a:t>RWP Features</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accent1"/>
                          </a:solidFill>
                          <a:latin typeface="Lexend SemiBold"/>
                          <a:ea typeface="Lexend SemiBold"/>
                          <a:cs typeface="Lexend SemiBold"/>
                          <a:sym typeface="Lexend SemiBold"/>
                        </a:rPr>
                        <a:t>Planned Prototype</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accent1"/>
                          </a:solidFill>
                          <a:latin typeface="Lexend SemiBold"/>
                          <a:ea typeface="Lexend SemiBold"/>
                          <a:cs typeface="Lexend SemiBold"/>
                          <a:sym typeface="Lexend SemiBold"/>
                        </a:rPr>
                        <a:t>Actual Prototype</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549525">
                <a:tc>
                  <a:txBody>
                    <a:bodyPr/>
                    <a:lstStyle/>
                    <a:p>
                      <a:pPr indent="0" lvl="0" marL="0" rtl="0" algn="l">
                        <a:spcBef>
                          <a:spcPts val="0"/>
                        </a:spcBef>
                        <a:spcAft>
                          <a:spcPts val="0"/>
                        </a:spcAft>
                        <a:buNone/>
                      </a:pPr>
                      <a:r>
                        <a:rPr lang="en" sz="1100">
                          <a:solidFill>
                            <a:schemeClr val="accent1"/>
                          </a:solidFill>
                          <a:latin typeface="Lexend SemiBold"/>
                          <a:ea typeface="Lexend SemiBold"/>
                          <a:cs typeface="Lexend SemiBold"/>
                          <a:sym typeface="Lexend SemiBold"/>
                        </a:rPr>
                        <a:t>PC &amp; Tablet compatibility</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529650">
                <a:tc>
                  <a:txBody>
                    <a:bodyPr/>
                    <a:lstStyle/>
                    <a:p>
                      <a:pPr indent="0" lvl="0" marL="0" rtl="0" algn="l">
                        <a:spcBef>
                          <a:spcPts val="0"/>
                        </a:spcBef>
                        <a:spcAft>
                          <a:spcPts val="0"/>
                        </a:spcAft>
                        <a:buNone/>
                      </a:pPr>
                      <a:r>
                        <a:rPr lang="en" sz="1100">
                          <a:solidFill>
                            <a:schemeClr val="accent1"/>
                          </a:solidFill>
                          <a:latin typeface="Lexend SemiBold"/>
                          <a:ea typeface="Lexend SemiBold"/>
                          <a:cs typeface="Lexend SemiBold"/>
                          <a:sym typeface="Lexend SemiBold"/>
                        </a:rPr>
                        <a:t>Characters+</a:t>
                      </a:r>
                      <a:endParaRPr sz="1100">
                        <a:solidFill>
                          <a:schemeClr val="accent1"/>
                        </a:solidFill>
                        <a:latin typeface="Lexend SemiBold"/>
                        <a:ea typeface="Lexend SemiBold"/>
                        <a:cs typeface="Lexend SemiBold"/>
                        <a:sym typeface="Lexend SemiBold"/>
                      </a:endParaRPr>
                    </a:p>
                    <a:p>
                      <a:pPr indent="0" lvl="0" marL="0" rtl="0" algn="l">
                        <a:spcBef>
                          <a:spcPts val="0"/>
                        </a:spcBef>
                        <a:spcAft>
                          <a:spcPts val="0"/>
                        </a:spcAft>
                        <a:buNone/>
                      </a:pPr>
                      <a:r>
                        <a:rPr lang="en" sz="1100">
                          <a:solidFill>
                            <a:schemeClr val="accent1"/>
                          </a:solidFill>
                          <a:latin typeface="Lexend SemiBold"/>
                          <a:ea typeface="Lexend SemiBold"/>
                          <a:cs typeface="Lexend SemiBold"/>
                          <a:sym typeface="Lexend SemiBold"/>
                        </a:rPr>
                        <a:t>Animations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b="1" sz="2400">
                        <a:solidFill>
                          <a:srgbClr val="6AA84F"/>
                        </a:solidFill>
                        <a:latin typeface="Caveat"/>
                        <a:ea typeface="Caveat"/>
                        <a:cs typeface="Caveat"/>
                        <a:sym typeface="Caveat"/>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576775">
                <a:tc>
                  <a:txBody>
                    <a:bodyPr/>
                    <a:lstStyle/>
                    <a:p>
                      <a:pPr indent="0" lvl="0" marL="0" rtl="0" algn="l">
                        <a:spcBef>
                          <a:spcPts val="0"/>
                        </a:spcBef>
                        <a:spcAft>
                          <a:spcPts val="0"/>
                        </a:spcAft>
                        <a:buNone/>
                      </a:pPr>
                      <a:r>
                        <a:rPr lang="en" sz="1100">
                          <a:solidFill>
                            <a:schemeClr val="accent1"/>
                          </a:solidFill>
                          <a:latin typeface="Lexend SemiBold"/>
                          <a:ea typeface="Lexend SemiBold"/>
                          <a:cs typeface="Lexend SemiBold"/>
                          <a:sym typeface="Lexend SemiBold"/>
                        </a:rPr>
                        <a:t>Accessibility Features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sz="26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solidFill>
                            <a:schemeClr val="accent1"/>
                          </a:solidFill>
                          <a:latin typeface="Lexend Medium"/>
                          <a:ea typeface="Lexend Medium"/>
                          <a:cs typeface="Lexend Medium"/>
                          <a:sym typeface="Lexend Medium"/>
                        </a:rPr>
                        <a:t>Text-to-Speech</a:t>
                      </a:r>
                      <a:endParaRPr sz="1000">
                        <a:solidFill>
                          <a:schemeClr val="accent1"/>
                        </a:solidFill>
                        <a:latin typeface="Lexend Medium"/>
                        <a:ea typeface="Lexend Medium"/>
                        <a:cs typeface="Lexend Medium"/>
                        <a:sym typeface="Lexend Medium"/>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24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549525">
                <a:tc>
                  <a:txBody>
                    <a:bodyPr/>
                    <a:lstStyle/>
                    <a:p>
                      <a:pPr indent="0" lvl="0" marL="0" rtl="0" algn="l">
                        <a:spcBef>
                          <a:spcPts val="0"/>
                        </a:spcBef>
                        <a:spcAft>
                          <a:spcPts val="0"/>
                        </a:spcAft>
                        <a:buNone/>
                      </a:pPr>
                      <a:r>
                        <a:rPr lang="en" sz="1100">
                          <a:solidFill>
                            <a:schemeClr val="accent1"/>
                          </a:solidFill>
                          <a:latin typeface="Lexend SemiBold"/>
                          <a:ea typeface="Lexend SemiBold"/>
                          <a:cs typeface="Lexend SemiBold"/>
                          <a:sym typeface="Lexend SemiBold"/>
                        </a:rPr>
                        <a:t>Educator Tools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solidFill>
                            <a:schemeClr val="accent1"/>
                          </a:solidFill>
                          <a:latin typeface="Lexend Medium"/>
                          <a:ea typeface="Lexend Medium"/>
                          <a:cs typeface="Lexend Medium"/>
                          <a:sym typeface="Lexend Medium"/>
                        </a:rPr>
                        <a:t>Printable Graphics, Progress Tracking</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515750">
                <a:tc>
                  <a:txBody>
                    <a:bodyPr/>
                    <a:lstStyle/>
                    <a:p>
                      <a:pPr indent="0" lvl="0" marL="0" rtl="0" algn="l">
                        <a:spcBef>
                          <a:spcPts val="0"/>
                        </a:spcBef>
                        <a:spcAft>
                          <a:spcPts val="0"/>
                        </a:spcAft>
                        <a:buNone/>
                      </a:pPr>
                      <a:r>
                        <a:rPr lang="en" sz="1100">
                          <a:solidFill>
                            <a:schemeClr val="accent1"/>
                          </a:solidFill>
                          <a:latin typeface="Lexend SemiBold"/>
                          <a:ea typeface="Lexend SemiBold"/>
                          <a:cs typeface="Lexend SemiBold"/>
                          <a:sym typeface="Lexend SemiBold"/>
                        </a:rPr>
                        <a:t>Paid Features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549525">
                <a:tc>
                  <a:txBody>
                    <a:bodyPr/>
                    <a:lstStyle/>
                    <a:p>
                      <a:pPr indent="0" lvl="0" marL="0" rtl="0" algn="l">
                        <a:spcBef>
                          <a:spcPts val="0"/>
                        </a:spcBef>
                        <a:spcAft>
                          <a:spcPts val="0"/>
                        </a:spcAft>
                        <a:buNone/>
                      </a:pPr>
                      <a:r>
                        <a:rPr lang="en" sz="1100">
                          <a:solidFill>
                            <a:schemeClr val="accent1"/>
                          </a:solidFill>
                          <a:latin typeface="Lexend SemiBold"/>
                          <a:ea typeface="Lexend SemiBold"/>
                          <a:cs typeface="Lexend SemiBold"/>
                          <a:sym typeface="Lexend SemiBold"/>
                        </a:rPr>
                        <a:t>Games for k-12+</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solidFill>
                            <a:schemeClr val="accent1"/>
                          </a:solidFill>
                          <a:latin typeface="Lexend Medium"/>
                          <a:ea typeface="Lexend Medium"/>
                          <a:cs typeface="Lexend Medium"/>
                          <a:sym typeface="Lexend Medium"/>
                        </a:rPr>
                        <a:t>3 games, scaled for 3 general age groups</a:t>
                      </a:r>
                      <a:endParaRPr sz="25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1"/>
          <p:cNvSpPr txBox="1"/>
          <p:nvPr>
            <p:ph type="title"/>
          </p:nvPr>
        </p:nvSpPr>
        <p:spPr>
          <a:xfrm>
            <a:off x="0" y="382075"/>
            <a:ext cx="6945900" cy="7842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 sz="4300">
                <a:latin typeface="Source Sans Pro"/>
                <a:ea typeface="Source Sans Pro"/>
                <a:cs typeface="Source Sans Pro"/>
                <a:sym typeface="Source Sans Pro"/>
              </a:rPr>
              <a:t>Software/Hardware Tools</a:t>
            </a:r>
            <a:endParaRPr sz="2600"/>
          </a:p>
        </p:txBody>
      </p:sp>
      <p:sp>
        <p:nvSpPr>
          <p:cNvPr id="741" name="Google Shape;741;p61"/>
          <p:cNvSpPr txBox="1"/>
          <p:nvPr/>
        </p:nvSpPr>
        <p:spPr>
          <a:xfrm>
            <a:off x="482225" y="1269238"/>
            <a:ext cx="2619600" cy="252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lt2"/>
                </a:solidFill>
                <a:latin typeface="Lexend SemiBold"/>
                <a:ea typeface="Lexend SemiBold"/>
                <a:cs typeface="Lexend SemiBold"/>
                <a:sym typeface="Lexend SemiBold"/>
              </a:rPr>
              <a:t>Development Tools</a:t>
            </a:r>
            <a:endParaRPr sz="1700">
              <a:solidFill>
                <a:schemeClr val="lt2"/>
              </a:solidFill>
              <a:latin typeface="Lexend SemiBold"/>
              <a:ea typeface="Lexend SemiBold"/>
              <a:cs typeface="Lexend SemiBold"/>
              <a:sym typeface="Lexend SemiBold"/>
            </a:endParaRPr>
          </a:p>
          <a:p>
            <a:pPr indent="0" lvl="0" marL="0" rtl="0" algn="l">
              <a:lnSpc>
                <a:spcPct val="115000"/>
              </a:lnSpc>
              <a:spcBef>
                <a:spcPts val="1000"/>
              </a:spcBef>
              <a:spcAft>
                <a:spcPts val="0"/>
              </a:spcAft>
              <a:buNone/>
            </a:pPr>
            <a:r>
              <a:rPr lang="en">
                <a:solidFill>
                  <a:schemeClr val="lt2"/>
                </a:solidFill>
                <a:latin typeface="Lexend SemiBold"/>
                <a:ea typeface="Lexend SemiBold"/>
                <a:cs typeface="Lexend SemiBold"/>
                <a:sym typeface="Lexend SemiBold"/>
              </a:rPr>
              <a:t>Version Control:</a:t>
            </a:r>
            <a:r>
              <a:rPr lang="en">
                <a:solidFill>
                  <a:schemeClr val="dk1"/>
                </a:solidFill>
                <a:latin typeface="Lexend SemiBold"/>
                <a:ea typeface="Lexend SemiBold"/>
                <a:cs typeface="Lexend SemiBold"/>
                <a:sym typeface="Lexend SemiBold"/>
              </a:rPr>
              <a:t> </a:t>
            </a:r>
            <a:r>
              <a:rPr b="1" lang="en" sz="1200">
                <a:solidFill>
                  <a:srgbClr val="666666"/>
                </a:solidFill>
                <a:latin typeface="Lexend"/>
                <a:ea typeface="Lexend"/>
                <a:cs typeface="Lexend"/>
                <a:sym typeface="Lexend"/>
              </a:rPr>
              <a:t>Git/GitHub</a:t>
            </a:r>
            <a:endParaRPr b="1" sz="1200">
              <a:solidFill>
                <a:srgbClr val="666666"/>
              </a:solidFill>
              <a:latin typeface="Lexend"/>
              <a:ea typeface="Lexend"/>
              <a:cs typeface="Lexend"/>
              <a:sym typeface="Lexend"/>
            </a:endParaRPr>
          </a:p>
          <a:p>
            <a:pPr indent="0" lvl="0" marL="0" rtl="0" algn="l">
              <a:lnSpc>
                <a:spcPct val="115000"/>
              </a:lnSpc>
              <a:spcBef>
                <a:spcPts val="0"/>
              </a:spcBef>
              <a:spcAft>
                <a:spcPts val="0"/>
              </a:spcAft>
              <a:buNone/>
            </a:pPr>
            <a:r>
              <a:rPr lang="en">
                <a:solidFill>
                  <a:schemeClr val="lt2"/>
                </a:solidFill>
                <a:latin typeface="Lexend SemiBold"/>
                <a:ea typeface="Lexend SemiBold"/>
                <a:cs typeface="Lexend SemiBold"/>
                <a:sym typeface="Lexend SemiBold"/>
              </a:rPr>
              <a:t>Issue Tracking:</a:t>
            </a:r>
            <a:r>
              <a:rPr lang="en">
                <a:solidFill>
                  <a:schemeClr val="accent1"/>
                </a:solidFill>
                <a:latin typeface="Lexend SemiBold"/>
                <a:ea typeface="Lexend SemiBold"/>
                <a:cs typeface="Lexend SemiBold"/>
                <a:sym typeface="Lexend SemiBold"/>
              </a:rPr>
              <a:t> </a:t>
            </a:r>
            <a:r>
              <a:rPr b="1" lang="en" sz="1200">
                <a:solidFill>
                  <a:srgbClr val="666666"/>
                </a:solidFill>
                <a:latin typeface="Lexend"/>
                <a:ea typeface="Lexend"/>
                <a:cs typeface="Lexend"/>
                <a:sym typeface="Lexend"/>
              </a:rPr>
              <a:t>Trello</a:t>
            </a:r>
            <a:endParaRPr b="1">
              <a:solidFill>
                <a:schemeClr val="dk1"/>
              </a:solidFill>
              <a:latin typeface="Lexend"/>
              <a:ea typeface="Lexend"/>
              <a:cs typeface="Lexend"/>
              <a:sym typeface="Lexend"/>
            </a:endParaRPr>
          </a:p>
          <a:p>
            <a:pPr indent="0" lvl="0" marL="0" rtl="0" algn="l">
              <a:lnSpc>
                <a:spcPct val="115000"/>
              </a:lnSpc>
              <a:spcBef>
                <a:spcPts val="0"/>
              </a:spcBef>
              <a:spcAft>
                <a:spcPts val="0"/>
              </a:spcAft>
              <a:buNone/>
            </a:pPr>
            <a:r>
              <a:rPr lang="en">
                <a:solidFill>
                  <a:schemeClr val="lt2"/>
                </a:solidFill>
                <a:latin typeface="Lexend SemiBold"/>
                <a:ea typeface="Lexend SemiBold"/>
                <a:cs typeface="Lexend SemiBold"/>
                <a:sym typeface="Lexend SemiBold"/>
              </a:rPr>
              <a:t>Unit Testing:</a:t>
            </a:r>
            <a:r>
              <a:rPr lang="en">
                <a:solidFill>
                  <a:schemeClr val="accent1"/>
                </a:solidFill>
                <a:latin typeface="Lexend SemiBold"/>
                <a:ea typeface="Lexend SemiBold"/>
                <a:cs typeface="Lexend SemiBold"/>
                <a:sym typeface="Lexend SemiBold"/>
              </a:rPr>
              <a:t> </a:t>
            </a:r>
            <a:r>
              <a:rPr b="1" lang="en" sz="1200">
                <a:solidFill>
                  <a:srgbClr val="666666"/>
                </a:solidFill>
                <a:latin typeface="Lexend"/>
                <a:ea typeface="Lexend"/>
                <a:cs typeface="Lexend"/>
                <a:sym typeface="Lexend"/>
              </a:rPr>
              <a:t>JavaScript (Mocha, Chai)</a:t>
            </a:r>
            <a:endParaRPr b="1" sz="1200">
              <a:solidFill>
                <a:srgbClr val="666666"/>
              </a:solidFill>
              <a:latin typeface="Lexend"/>
              <a:ea typeface="Lexend"/>
              <a:cs typeface="Lexend"/>
              <a:sym typeface="Lexend"/>
            </a:endParaRPr>
          </a:p>
          <a:p>
            <a:pPr indent="0" lvl="0" marL="0" rtl="0" algn="l">
              <a:lnSpc>
                <a:spcPct val="115000"/>
              </a:lnSpc>
              <a:spcBef>
                <a:spcPts val="0"/>
              </a:spcBef>
              <a:spcAft>
                <a:spcPts val="0"/>
              </a:spcAft>
              <a:buNone/>
            </a:pPr>
            <a:r>
              <a:rPr lang="en">
                <a:solidFill>
                  <a:schemeClr val="lt2"/>
                </a:solidFill>
                <a:latin typeface="Lexend SemiBold"/>
                <a:ea typeface="Lexend SemiBold"/>
                <a:cs typeface="Lexend SemiBold"/>
                <a:sym typeface="Lexend SemiBold"/>
              </a:rPr>
              <a:t>IDE:</a:t>
            </a:r>
            <a:r>
              <a:rPr lang="en">
                <a:solidFill>
                  <a:schemeClr val="accent1"/>
                </a:solidFill>
                <a:latin typeface="Lexend SemiBold"/>
                <a:ea typeface="Lexend SemiBold"/>
                <a:cs typeface="Lexend SemiBold"/>
                <a:sym typeface="Lexend SemiBold"/>
              </a:rPr>
              <a:t> </a:t>
            </a:r>
            <a:r>
              <a:rPr b="1" lang="en" sz="1200">
                <a:solidFill>
                  <a:srgbClr val="666666"/>
                </a:solidFill>
                <a:latin typeface="Lexend"/>
                <a:ea typeface="Lexend"/>
                <a:cs typeface="Lexend"/>
                <a:sym typeface="Lexend"/>
              </a:rPr>
              <a:t>Visual Studio Code</a:t>
            </a:r>
            <a:endParaRPr b="1">
              <a:solidFill>
                <a:schemeClr val="dk1"/>
              </a:solidFill>
              <a:latin typeface="Lexend"/>
              <a:ea typeface="Lexend"/>
              <a:cs typeface="Lexend"/>
              <a:sym typeface="Lexend"/>
            </a:endParaRPr>
          </a:p>
          <a:p>
            <a:pPr indent="0" lvl="0" marL="0" rtl="0" algn="l">
              <a:lnSpc>
                <a:spcPct val="115000"/>
              </a:lnSpc>
              <a:spcBef>
                <a:spcPts val="0"/>
              </a:spcBef>
              <a:spcAft>
                <a:spcPts val="0"/>
              </a:spcAft>
              <a:buNone/>
            </a:pPr>
            <a:r>
              <a:rPr lang="en">
                <a:solidFill>
                  <a:schemeClr val="lt2"/>
                </a:solidFill>
                <a:latin typeface="Lexend SemiBold"/>
                <a:ea typeface="Lexend SemiBold"/>
                <a:cs typeface="Lexend SemiBold"/>
                <a:sym typeface="Lexend SemiBold"/>
              </a:rPr>
              <a:t>Collaboration Tools</a:t>
            </a:r>
            <a:endParaRPr>
              <a:solidFill>
                <a:schemeClr val="lt2"/>
              </a:solidFill>
              <a:latin typeface="Lexend SemiBold"/>
              <a:ea typeface="Lexend SemiBold"/>
              <a:cs typeface="Lexend SemiBold"/>
              <a:sym typeface="Lexend SemiBold"/>
            </a:endParaRPr>
          </a:p>
          <a:p>
            <a:pPr indent="-88900" lvl="0" marL="228600" marR="0" rtl="0" algn="l">
              <a:lnSpc>
                <a:spcPct val="115000"/>
              </a:lnSpc>
              <a:spcBef>
                <a:spcPts val="0"/>
              </a:spcBef>
              <a:spcAft>
                <a:spcPts val="0"/>
              </a:spcAft>
              <a:buClr>
                <a:srgbClr val="666666"/>
              </a:buClr>
              <a:buSzPts val="1400"/>
              <a:buFont typeface="Lexend"/>
              <a:buChar char="-"/>
            </a:pPr>
            <a:r>
              <a:rPr b="1" lang="en" sz="1200">
                <a:solidFill>
                  <a:srgbClr val="666666"/>
                </a:solidFill>
                <a:latin typeface="Lexend"/>
                <a:ea typeface="Lexend"/>
                <a:cs typeface="Lexend"/>
                <a:sym typeface="Lexend"/>
              </a:rPr>
              <a:t> Discord</a:t>
            </a:r>
            <a:endParaRPr b="1" sz="1200">
              <a:solidFill>
                <a:srgbClr val="666666"/>
              </a:solidFill>
              <a:latin typeface="Lexend"/>
              <a:ea typeface="Lexend"/>
              <a:cs typeface="Lexend"/>
              <a:sym typeface="Lexend"/>
            </a:endParaRPr>
          </a:p>
          <a:p>
            <a:pPr indent="-88900" lvl="0" marL="228600" marR="0" rtl="0" algn="l">
              <a:lnSpc>
                <a:spcPct val="115000"/>
              </a:lnSpc>
              <a:spcBef>
                <a:spcPts val="0"/>
              </a:spcBef>
              <a:spcAft>
                <a:spcPts val="0"/>
              </a:spcAft>
              <a:buClr>
                <a:srgbClr val="666666"/>
              </a:buClr>
              <a:buSzPts val="1400"/>
              <a:buFont typeface="Lexend"/>
              <a:buChar char="-"/>
            </a:pPr>
            <a:r>
              <a:rPr b="1" lang="en" sz="1200">
                <a:solidFill>
                  <a:srgbClr val="666666"/>
                </a:solidFill>
                <a:latin typeface="Lexend"/>
                <a:ea typeface="Lexend"/>
                <a:cs typeface="Lexend"/>
                <a:sym typeface="Lexend"/>
              </a:rPr>
              <a:t> Zoom</a:t>
            </a:r>
            <a:endParaRPr b="1" sz="1200">
              <a:solidFill>
                <a:srgbClr val="666666"/>
              </a:solidFill>
              <a:latin typeface="Lexend"/>
              <a:ea typeface="Lexend"/>
              <a:cs typeface="Lexend"/>
              <a:sym typeface="Lexend"/>
            </a:endParaRPr>
          </a:p>
        </p:txBody>
      </p:sp>
      <p:sp>
        <p:nvSpPr>
          <p:cNvPr id="742" name="Google Shape;742;p61"/>
          <p:cNvSpPr txBox="1"/>
          <p:nvPr/>
        </p:nvSpPr>
        <p:spPr>
          <a:xfrm>
            <a:off x="5016350" y="1269250"/>
            <a:ext cx="1859100" cy="1768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1400"/>
              </a:spcBef>
              <a:spcAft>
                <a:spcPts val="0"/>
              </a:spcAft>
              <a:buNone/>
            </a:pPr>
            <a:r>
              <a:rPr lang="en" sz="1700">
                <a:solidFill>
                  <a:schemeClr val="accent4"/>
                </a:solidFill>
                <a:latin typeface="Lexend SemiBold"/>
                <a:ea typeface="Lexend SemiBold"/>
                <a:cs typeface="Lexend SemiBold"/>
                <a:sym typeface="Lexend SemiBold"/>
              </a:rPr>
              <a:t>Front-End</a:t>
            </a:r>
            <a:endParaRPr sz="1700">
              <a:solidFill>
                <a:schemeClr val="accent4"/>
              </a:solidFill>
              <a:latin typeface="Lexend SemiBold"/>
              <a:ea typeface="Lexend SemiBold"/>
              <a:cs typeface="Lexend SemiBold"/>
              <a:sym typeface="Lexend SemiBold"/>
            </a:endParaRPr>
          </a:p>
          <a:p>
            <a:pPr indent="0" lvl="0" marL="0" rtl="0" algn="l">
              <a:lnSpc>
                <a:spcPct val="115000"/>
              </a:lnSpc>
              <a:spcBef>
                <a:spcPts val="1000"/>
              </a:spcBef>
              <a:spcAft>
                <a:spcPts val="0"/>
              </a:spcAft>
              <a:buNone/>
            </a:pPr>
            <a:r>
              <a:rPr lang="en">
                <a:solidFill>
                  <a:schemeClr val="dk1"/>
                </a:solidFill>
                <a:latin typeface="Lexend SemiBold"/>
                <a:ea typeface="Lexend SemiBold"/>
                <a:cs typeface="Lexend SemiBold"/>
                <a:sym typeface="Lexend SemiBold"/>
              </a:rPr>
              <a:t>Framework:</a:t>
            </a:r>
            <a:r>
              <a:rPr lang="en">
                <a:solidFill>
                  <a:schemeClr val="accent1"/>
                </a:solidFill>
                <a:latin typeface="Lexend SemiBold"/>
                <a:ea typeface="Lexend SemiBold"/>
                <a:cs typeface="Lexend SemiBold"/>
                <a:sym typeface="Lexend SemiBold"/>
              </a:rPr>
              <a:t> </a:t>
            </a:r>
            <a:r>
              <a:rPr b="1" lang="en" sz="1200">
                <a:solidFill>
                  <a:srgbClr val="666666"/>
                </a:solidFill>
                <a:latin typeface="Lexend"/>
                <a:ea typeface="Lexend"/>
                <a:cs typeface="Lexend"/>
                <a:sym typeface="Lexend"/>
              </a:rPr>
              <a:t>React</a:t>
            </a:r>
            <a:endParaRPr b="1" sz="1200">
              <a:solidFill>
                <a:schemeClr val="dk1"/>
              </a:solidFill>
              <a:latin typeface="Lexend"/>
              <a:ea typeface="Lexend"/>
              <a:cs typeface="Lexend"/>
              <a:sym typeface="Lexend"/>
            </a:endParaRPr>
          </a:p>
          <a:p>
            <a:pPr indent="0" lvl="0" marL="0" rtl="0" algn="l">
              <a:lnSpc>
                <a:spcPct val="115000"/>
              </a:lnSpc>
              <a:spcBef>
                <a:spcPts val="0"/>
              </a:spcBef>
              <a:spcAft>
                <a:spcPts val="0"/>
              </a:spcAft>
              <a:buNone/>
            </a:pPr>
            <a:r>
              <a:rPr lang="en">
                <a:solidFill>
                  <a:schemeClr val="dk1"/>
                </a:solidFill>
                <a:latin typeface="Lexend SemiBold"/>
                <a:ea typeface="Lexend SemiBold"/>
                <a:cs typeface="Lexend SemiBold"/>
                <a:sym typeface="Lexend SemiBold"/>
              </a:rPr>
              <a:t>Languages:</a:t>
            </a:r>
            <a:endParaRPr>
              <a:solidFill>
                <a:schemeClr val="dk1"/>
              </a:solidFill>
              <a:latin typeface="Lexend SemiBold"/>
              <a:ea typeface="Lexend SemiBold"/>
              <a:cs typeface="Lexend SemiBold"/>
              <a:sym typeface="Lexend SemiBold"/>
            </a:endParaRPr>
          </a:p>
          <a:p>
            <a:pPr indent="-88900" lvl="0" marL="228600" rtl="0" algn="l">
              <a:lnSpc>
                <a:spcPct val="115000"/>
              </a:lnSpc>
              <a:spcBef>
                <a:spcPts val="0"/>
              </a:spcBef>
              <a:spcAft>
                <a:spcPts val="0"/>
              </a:spcAft>
              <a:buClr>
                <a:srgbClr val="666666"/>
              </a:buClr>
              <a:buSzPts val="1400"/>
              <a:buFont typeface="Arial Rounded"/>
              <a:buChar char="-"/>
            </a:pPr>
            <a:r>
              <a:rPr b="1" lang="en" sz="1200">
                <a:solidFill>
                  <a:srgbClr val="666666"/>
                </a:solidFill>
                <a:latin typeface="Lexend"/>
                <a:ea typeface="Lexend"/>
                <a:cs typeface="Lexend"/>
                <a:sym typeface="Lexend"/>
              </a:rPr>
              <a:t> JavaScript</a:t>
            </a:r>
            <a:endParaRPr b="1" sz="1200">
              <a:solidFill>
                <a:srgbClr val="666666"/>
              </a:solidFill>
              <a:latin typeface="Lexend"/>
              <a:ea typeface="Lexend"/>
              <a:cs typeface="Lexend"/>
              <a:sym typeface="Lexend"/>
            </a:endParaRPr>
          </a:p>
          <a:p>
            <a:pPr indent="-88900" lvl="0" marL="228600" rtl="0" algn="l">
              <a:lnSpc>
                <a:spcPct val="115000"/>
              </a:lnSpc>
              <a:spcBef>
                <a:spcPts val="0"/>
              </a:spcBef>
              <a:spcAft>
                <a:spcPts val="0"/>
              </a:spcAft>
              <a:buClr>
                <a:srgbClr val="666666"/>
              </a:buClr>
              <a:buSzPts val="1400"/>
              <a:buFont typeface="Arial Rounded"/>
              <a:buChar char="-"/>
            </a:pPr>
            <a:r>
              <a:rPr b="1" lang="en" sz="1200">
                <a:solidFill>
                  <a:srgbClr val="666666"/>
                </a:solidFill>
                <a:latin typeface="Lexend"/>
                <a:ea typeface="Lexend"/>
                <a:cs typeface="Lexend"/>
                <a:sym typeface="Lexend"/>
              </a:rPr>
              <a:t> HTML5</a:t>
            </a:r>
            <a:endParaRPr b="1" sz="1200">
              <a:solidFill>
                <a:srgbClr val="666666"/>
              </a:solidFill>
              <a:latin typeface="Lexend"/>
              <a:ea typeface="Lexend"/>
              <a:cs typeface="Lexend"/>
              <a:sym typeface="Lexend"/>
            </a:endParaRPr>
          </a:p>
          <a:p>
            <a:pPr indent="-88900" lvl="0" marL="228600" rtl="0" algn="l">
              <a:lnSpc>
                <a:spcPct val="115000"/>
              </a:lnSpc>
              <a:spcBef>
                <a:spcPts val="0"/>
              </a:spcBef>
              <a:spcAft>
                <a:spcPts val="0"/>
              </a:spcAft>
              <a:buClr>
                <a:srgbClr val="666666"/>
              </a:buClr>
              <a:buSzPts val="1400"/>
              <a:buFont typeface="Arial Rounded"/>
              <a:buChar char="-"/>
            </a:pPr>
            <a:r>
              <a:rPr b="1" lang="en" sz="1200">
                <a:solidFill>
                  <a:srgbClr val="666666"/>
                </a:solidFill>
                <a:latin typeface="Lexend"/>
                <a:ea typeface="Lexend"/>
                <a:cs typeface="Lexend"/>
                <a:sym typeface="Lexend"/>
              </a:rPr>
              <a:t> CSS</a:t>
            </a:r>
            <a:endParaRPr b="1">
              <a:solidFill>
                <a:schemeClr val="dk1"/>
              </a:solidFill>
              <a:latin typeface="Lexend"/>
              <a:ea typeface="Lexend"/>
              <a:cs typeface="Lexend"/>
              <a:sym typeface="Lexend"/>
            </a:endParaRPr>
          </a:p>
        </p:txBody>
      </p:sp>
      <p:sp>
        <p:nvSpPr>
          <p:cNvPr id="743" name="Google Shape;743;p61"/>
          <p:cNvSpPr txBox="1"/>
          <p:nvPr/>
        </p:nvSpPr>
        <p:spPr>
          <a:xfrm>
            <a:off x="3038350" y="1269250"/>
            <a:ext cx="2821200" cy="27048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lang="en" sz="1700">
                <a:solidFill>
                  <a:srgbClr val="4495A2"/>
                </a:solidFill>
                <a:latin typeface="Lexend SemiBold"/>
                <a:ea typeface="Lexend SemiBold"/>
                <a:cs typeface="Lexend SemiBold"/>
                <a:sym typeface="Lexend SemiBold"/>
              </a:rPr>
              <a:t>Back-End</a:t>
            </a:r>
            <a:endParaRPr sz="1700">
              <a:solidFill>
                <a:srgbClr val="4495A2"/>
              </a:solidFill>
              <a:latin typeface="Lexend SemiBold"/>
              <a:ea typeface="Lexend SemiBold"/>
              <a:cs typeface="Lexend SemiBold"/>
              <a:sym typeface="Lexend SemiBold"/>
            </a:endParaRPr>
          </a:p>
          <a:p>
            <a:pPr indent="0" lvl="0" marL="0" marR="0" rtl="0" algn="l">
              <a:lnSpc>
                <a:spcPct val="115000"/>
              </a:lnSpc>
              <a:spcBef>
                <a:spcPts val="1000"/>
              </a:spcBef>
              <a:spcAft>
                <a:spcPts val="0"/>
              </a:spcAft>
              <a:buNone/>
            </a:pPr>
            <a:r>
              <a:rPr lang="en">
                <a:solidFill>
                  <a:srgbClr val="4495A2"/>
                </a:solidFill>
                <a:latin typeface="Lexend SemiBold"/>
                <a:ea typeface="Lexend SemiBold"/>
                <a:cs typeface="Lexend SemiBold"/>
                <a:sym typeface="Lexend SemiBold"/>
              </a:rPr>
              <a:t>Web Server:</a:t>
            </a:r>
            <a:r>
              <a:rPr lang="en">
                <a:solidFill>
                  <a:schemeClr val="accent1"/>
                </a:solidFill>
                <a:latin typeface="Lexend SemiBold"/>
                <a:ea typeface="Lexend SemiBold"/>
                <a:cs typeface="Lexend SemiBold"/>
                <a:sym typeface="Lexend SemiBold"/>
              </a:rPr>
              <a:t> </a:t>
            </a:r>
            <a:r>
              <a:rPr b="1" lang="en" sz="1200">
                <a:solidFill>
                  <a:srgbClr val="666666"/>
                </a:solidFill>
                <a:latin typeface="Lexend"/>
                <a:ea typeface="Lexend"/>
                <a:cs typeface="Lexend"/>
                <a:sym typeface="Lexend"/>
              </a:rPr>
              <a:t>Node.js</a:t>
            </a:r>
            <a:endParaRPr b="1" sz="1200">
              <a:solidFill>
                <a:srgbClr val="666666"/>
              </a:solidFill>
              <a:latin typeface="Lexend"/>
              <a:ea typeface="Lexend"/>
              <a:cs typeface="Lexend"/>
              <a:sym typeface="Lexend"/>
            </a:endParaRPr>
          </a:p>
          <a:p>
            <a:pPr indent="0" lvl="0" marL="0" marR="0" rtl="0" algn="l">
              <a:lnSpc>
                <a:spcPct val="115000"/>
              </a:lnSpc>
              <a:spcBef>
                <a:spcPts val="0"/>
              </a:spcBef>
              <a:spcAft>
                <a:spcPts val="0"/>
              </a:spcAft>
              <a:buNone/>
            </a:pPr>
            <a:r>
              <a:rPr lang="en">
                <a:solidFill>
                  <a:srgbClr val="4495A2"/>
                </a:solidFill>
                <a:latin typeface="Lexend SemiBold"/>
                <a:ea typeface="Lexend SemiBold"/>
                <a:cs typeface="Lexend SemiBold"/>
                <a:sym typeface="Lexend SemiBold"/>
              </a:rPr>
              <a:t>Languages:</a:t>
            </a:r>
            <a:endParaRPr>
              <a:solidFill>
                <a:schemeClr val="accent1"/>
              </a:solidFill>
              <a:latin typeface="Lexend SemiBold"/>
              <a:ea typeface="Lexend SemiBold"/>
              <a:cs typeface="Lexend SemiBold"/>
              <a:sym typeface="Lexend SemiBold"/>
            </a:endParaRPr>
          </a:p>
          <a:p>
            <a:pPr indent="-88900" lvl="0" marL="228600" marR="0" rtl="0" algn="l">
              <a:lnSpc>
                <a:spcPct val="115000"/>
              </a:lnSpc>
              <a:spcBef>
                <a:spcPts val="0"/>
              </a:spcBef>
              <a:spcAft>
                <a:spcPts val="0"/>
              </a:spcAft>
              <a:buClr>
                <a:srgbClr val="666666"/>
              </a:buClr>
              <a:buSzPts val="1400"/>
              <a:buFont typeface="Lexend"/>
              <a:buChar char="-"/>
            </a:pPr>
            <a:r>
              <a:rPr b="1" lang="en" sz="1200">
                <a:solidFill>
                  <a:srgbClr val="666666"/>
                </a:solidFill>
                <a:latin typeface="Lexend"/>
                <a:ea typeface="Lexend"/>
                <a:cs typeface="Lexend"/>
                <a:sym typeface="Lexend"/>
              </a:rPr>
              <a:t> JavaScript</a:t>
            </a:r>
            <a:endParaRPr b="1" sz="1200">
              <a:solidFill>
                <a:srgbClr val="666666"/>
              </a:solidFill>
              <a:latin typeface="Lexend"/>
              <a:ea typeface="Lexend"/>
              <a:cs typeface="Lexend"/>
              <a:sym typeface="Lexend"/>
            </a:endParaRPr>
          </a:p>
          <a:p>
            <a:pPr indent="-88900" lvl="0" marL="228600" marR="0" rtl="0" algn="l">
              <a:lnSpc>
                <a:spcPct val="115000"/>
              </a:lnSpc>
              <a:spcBef>
                <a:spcPts val="0"/>
              </a:spcBef>
              <a:spcAft>
                <a:spcPts val="0"/>
              </a:spcAft>
              <a:buClr>
                <a:srgbClr val="666666"/>
              </a:buClr>
              <a:buSzPts val="1400"/>
              <a:buFont typeface="Lexend"/>
              <a:buChar char="-"/>
            </a:pPr>
            <a:r>
              <a:rPr b="1" lang="en" sz="1200">
                <a:solidFill>
                  <a:srgbClr val="666666"/>
                </a:solidFill>
                <a:latin typeface="Lexend"/>
                <a:ea typeface="Lexend"/>
                <a:cs typeface="Lexend"/>
                <a:sym typeface="Lexend"/>
              </a:rPr>
              <a:t> C#</a:t>
            </a:r>
            <a:endParaRPr b="1" sz="1200">
              <a:solidFill>
                <a:srgbClr val="666666"/>
              </a:solidFill>
              <a:latin typeface="Lexend"/>
              <a:ea typeface="Lexend"/>
              <a:cs typeface="Lexend"/>
              <a:sym typeface="Lexend"/>
            </a:endParaRPr>
          </a:p>
          <a:p>
            <a:pPr indent="-88900" lvl="0" marL="228600" marR="0" rtl="0" algn="l">
              <a:lnSpc>
                <a:spcPct val="115000"/>
              </a:lnSpc>
              <a:spcBef>
                <a:spcPts val="0"/>
              </a:spcBef>
              <a:spcAft>
                <a:spcPts val="0"/>
              </a:spcAft>
              <a:buClr>
                <a:srgbClr val="666666"/>
              </a:buClr>
              <a:buSzPts val="1400"/>
              <a:buFont typeface="Lexend"/>
              <a:buChar char="-"/>
            </a:pPr>
            <a:r>
              <a:rPr b="1" lang="en" sz="1200">
                <a:solidFill>
                  <a:srgbClr val="666666"/>
                </a:solidFill>
                <a:latin typeface="Lexend"/>
                <a:ea typeface="Lexend"/>
                <a:cs typeface="Lexend"/>
                <a:sym typeface="Lexend"/>
              </a:rPr>
              <a:t> GDScript</a:t>
            </a:r>
            <a:endParaRPr b="1" sz="1200">
              <a:solidFill>
                <a:srgbClr val="666666"/>
              </a:solidFill>
              <a:latin typeface="Lexend"/>
              <a:ea typeface="Lexend"/>
              <a:cs typeface="Lexend"/>
              <a:sym typeface="Lexend"/>
            </a:endParaRPr>
          </a:p>
          <a:p>
            <a:pPr indent="0" lvl="0" marL="0" marR="0" rtl="0" algn="l">
              <a:lnSpc>
                <a:spcPct val="115000"/>
              </a:lnSpc>
              <a:spcBef>
                <a:spcPts val="0"/>
              </a:spcBef>
              <a:spcAft>
                <a:spcPts val="0"/>
              </a:spcAft>
              <a:buNone/>
            </a:pPr>
            <a:r>
              <a:rPr lang="en">
                <a:solidFill>
                  <a:srgbClr val="4495A2"/>
                </a:solidFill>
                <a:latin typeface="Lexend SemiBold"/>
                <a:ea typeface="Lexend SemiBold"/>
                <a:cs typeface="Lexend SemiBold"/>
                <a:sym typeface="Lexend SemiBold"/>
              </a:rPr>
              <a:t>Engine:</a:t>
            </a:r>
            <a:r>
              <a:rPr lang="en">
                <a:solidFill>
                  <a:schemeClr val="accent1"/>
                </a:solidFill>
                <a:latin typeface="Lexend SemiBold"/>
                <a:ea typeface="Lexend SemiBold"/>
                <a:cs typeface="Lexend SemiBold"/>
                <a:sym typeface="Lexend SemiBold"/>
              </a:rPr>
              <a:t> </a:t>
            </a:r>
            <a:r>
              <a:rPr b="1" lang="en" sz="1200">
                <a:solidFill>
                  <a:srgbClr val="666666"/>
                </a:solidFill>
                <a:latin typeface="Lexend"/>
                <a:ea typeface="Lexend"/>
                <a:cs typeface="Lexend"/>
                <a:sym typeface="Lexend"/>
              </a:rPr>
              <a:t>GODOT</a:t>
            </a:r>
            <a:endParaRPr b="1" sz="1200">
              <a:solidFill>
                <a:schemeClr val="dk1"/>
              </a:solidFill>
              <a:latin typeface="Lexend"/>
              <a:ea typeface="Lexend"/>
              <a:cs typeface="Lexend"/>
              <a:sym typeface="Lexend"/>
            </a:endParaRPr>
          </a:p>
          <a:p>
            <a:pPr indent="0" lvl="0" marL="0" marR="0" rtl="0" algn="l">
              <a:lnSpc>
                <a:spcPct val="115000"/>
              </a:lnSpc>
              <a:spcBef>
                <a:spcPts val="0"/>
              </a:spcBef>
              <a:spcAft>
                <a:spcPts val="0"/>
              </a:spcAft>
              <a:buNone/>
            </a:pPr>
            <a:r>
              <a:rPr lang="en">
                <a:solidFill>
                  <a:srgbClr val="4495A2"/>
                </a:solidFill>
                <a:latin typeface="Lexend SemiBold"/>
                <a:ea typeface="Lexend SemiBold"/>
                <a:cs typeface="Lexend SemiBold"/>
                <a:sym typeface="Lexend SemiBold"/>
              </a:rPr>
              <a:t>Database:</a:t>
            </a:r>
            <a:r>
              <a:rPr lang="en" sz="1200">
                <a:solidFill>
                  <a:schemeClr val="accent1"/>
                </a:solidFill>
                <a:latin typeface="Lexend SemiBold"/>
                <a:ea typeface="Lexend SemiBold"/>
                <a:cs typeface="Lexend SemiBold"/>
                <a:sym typeface="Lexend SemiBold"/>
              </a:rPr>
              <a:t> </a:t>
            </a:r>
            <a:r>
              <a:rPr b="1" lang="en" sz="1200">
                <a:solidFill>
                  <a:srgbClr val="666666"/>
                </a:solidFill>
                <a:latin typeface="Lexend"/>
                <a:ea typeface="Lexend"/>
                <a:cs typeface="Lexend"/>
                <a:sym typeface="Lexend"/>
              </a:rPr>
              <a:t>PostgreSQL</a:t>
            </a:r>
            <a:endParaRPr b="1" sz="1200">
              <a:solidFill>
                <a:srgbClr val="666666"/>
              </a:solidFill>
              <a:latin typeface="Lexend"/>
              <a:ea typeface="Lexend"/>
              <a:cs typeface="Lexend"/>
              <a:sym typeface="Lexend"/>
            </a:endParaRPr>
          </a:p>
          <a:p>
            <a:pPr indent="0" lvl="0" marL="0" rtl="0" algn="l">
              <a:lnSpc>
                <a:spcPct val="115000"/>
              </a:lnSpc>
              <a:spcBef>
                <a:spcPts val="0"/>
              </a:spcBef>
              <a:spcAft>
                <a:spcPts val="0"/>
              </a:spcAft>
              <a:buNone/>
            </a:pPr>
            <a:r>
              <a:rPr lang="en">
                <a:solidFill>
                  <a:srgbClr val="4495A2"/>
                </a:solidFill>
                <a:latin typeface="Lexend SemiBold"/>
                <a:ea typeface="Lexend SemiBold"/>
                <a:cs typeface="Lexend SemiBold"/>
                <a:sym typeface="Lexend SemiBold"/>
              </a:rPr>
              <a:t>Hosting:</a:t>
            </a:r>
            <a:r>
              <a:rPr lang="en">
                <a:solidFill>
                  <a:schemeClr val="accent1"/>
                </a:solidFill>
                <a:latin typeface="Lexend SemiBold"/>
                <a:ea typeface="Lexend SemiBold"/>
                <a:cs typeface="Lexend SemiBold"/>
                <a:sym typeface="Lexend SemiBold"/>
              </a:rPr>
              <a:t> </a:t>
            </a:r>
            <a:r>
              <a:rPr b="1" lang="en" sz="1200">
                <a:solidFill>
                  <a:srgbClr val="666666"/>
                </a:solidFill>
                <a:latin typeface="Lexend"/>
                <a:ea typeface="Lexend"/>
                <a:cs typeface="Lexend"/>
                <a:sym typeface="Lexend"/>
              </a:rPr>
              <a:t>HostGator </a:t>
            </a:r>
            <a:endParaRPr b="1" sz="1200">
              <a:solidFill>
                <a:schemeClr val="dk1"/>
              </a:solidFill>
              <a:latin typeface="Lexend"/>
              <a:ea typeface="Lexend"/>
              <a:cs typeface="Lexend"/>
              <a:sym typeface="Lexend"/>
            </a:endParaRPr>
          </a:p>
          <a:p>
            <a:pPr indent="0" lvl="0" marL="0" marR="0" rtl="0" algn="l">
              <a:lnSpc>
                <a:spcPct val="95000"/>
              </a:lnSpc>
              <a:spcBef>
                <a:spcPts val="0"/>
              </a:spcBef>
              <a:spcAft>
                <a:spcPts val="0"/>
              </a:spcAft>
              <a:buNone/>
            </a:pPr>
            <a:r>
              <a:t/>
            </a:r>
            <a:endParaRPr sz="1100">
              <a:solidFill>
                <a:srgbClr val="434343"/>
              </a:solidFill>
              <a:latin typeface="Lexend SemiBold"/>
              <a:ea typeface="Lexend SemiBold"/>
              <a:cs typeface="Lexend SemiBold"/>
              <a:sym typeface="Lexend SemiBold"/>
            </a:endParaRPr>
          </a:p>
        </p:txBody>
      </p:sp>
      <p:sp>
        <p:nvSpPr>
          <p:cNvPr id="744" name="Google Shape;744;p61"/>
          <p:cNvSpPr txBox="1"/>
          <p:nvPr/>
        </p:nvSpPr>
        <p:spPr>
          <a:xfrm>
            <a:off x="421775" y="3900900"/>
            <a:ext cx="2740500" cy="9270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lang="en" sz="1600">
                <a:solidFill>
                  <a:srgbClr val="EDC345"/>
                </a:solidFill>
                <a:latin typeface="Lexend SemiBold"/>
                <a:ea typeface="Lexend SemiBold"/>
                <a:cs typeface="Lexend SemiBold"/>
                <a:sym typeface="Lexend SemiBold"/>
              </a:rPr>
              <a:t>3rd Party Software</a:t>
            </a:r>
            <a:endParaRPr b="1" sz="1600">
              <a:solidFill>
                <a:srgbClr val="EDC345"/>
              </a:solidFill>
              <a:latin typeface="Arial Rounded"/>
              <a:ea typeface="Arial Rounded"/>
              <a:cs typeface="Arial Rounded"/>
              <a:sym typeface="Arial Rounded"/>
            </a:endParaRPr>
          </a:p>
          <a:p>
            <a:pPr indent="-69850" lvl="0" marL="228600" rtl="0" algn="l">
              <a:lnSpc>
                <a:spcPct val="95000"/>
              </a:lnSpc>
              <a:spcBef>
                <a:spcPts val="1000"/>
              </a:spcBef>
              <a:spcAft>
                <a:spcPts val="0"/>
              </a:spcAft>
              <a:buClr>
                <a:srgbClr val="666666"/>
              </a:buClr>
              <a:buSzPts val="1100"/>
              <a:buFont typeface="Arial Rounded"/>
              <a:buChar char="-"/>
            </a:pPr>
            <a:r>
              <a:rPr lang="en" sz="1100">
                <a:solidFill>
                  <a:srgbClr val="666666"/>
                </a:solidFill>
                <a:latin typeface="Lexend SemiBold"/>
                <a:ea typeface="Lexend SemiBold"/>
                <a:cs typeface="Lexend SemiBold"/>
                <a:sym typeface="Lexend SemiBold"/>
              </a:rPr>
              <a:t> TBD</a:t>
            </a:r>
            <a:endParaRPr sz="1100">
              <a:solidFill>
                <a:srgbClr val="666666"/>
              </a:solidFill>
              <a:latin typeface="Lexend SemiBold"/>
              <a:ea typeface="Lexend SemiBold"/>
              <a:cs typeface="Lexend SemiBold"/>
              <a:sym typeface="Lexend SemiBold"/>
            </a:endParaRPr>
          </a:p>
          <a:p>
            <a:pPr indent="0" lvl="0" marL="0" rtl="0" algn="l">
              <a:lnSpc>
                <a:spcPct val="95000"/>
              </a:lnSpc>
              <a:spcBef>
                <a:spcPts val="0"/>
              </a:spcBef>
              <a:spcAft>
                <a:spcPts val="0"/>
              </a:spcAft>
              <a:buNone/>
            </a:pPr>
            <a:r>
              <a:t/>
            </a:r>
            <a:endParaRPr b="1" sz="1500">
              <a:solidFill>
                <a:srgbClr val="343A40"/>
              </a:solidFill>
              <a:latin typeface="Arial Rounded"/>
              <a:ea typeface="Arial Rounded"/>
              <a:cs typeface="Arial Rounded"/>
              <a:sym typeface="Arial Rounded"/>
            </a:endParaRPr>
          </a:p>
        </p:txBody>
      </p:sp>
      <p:sp>
        <p:nvSpPr>
          <p:cNvPr id="745" name="Google Shape;745;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sz="1100">
              <a:solidFill>
                <a:schemeClr val="lt1"/>
              </a:solidFill>
              <a:latin typeface="Arial Rounded"/>
              <a:ea typeface="Arial Rounded"/>
              <a:cs typeface="Arial Rounded"/>
              <a:sym typeface="Arial Rounded"/>
            </a:endParaRPr>
          </a:p>
        </p:txBody>
      </p:sp>
      <p:sp>
        <p:nvSpPr>
          <p:cNvPr id="746" name="Google Shape;746;p61"/>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sp>
        <p:nvSpPr>
          <p:cNvPr id="747" name="Google Shape;747;p61"/>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ReasonED.io | Design</a:t>
            </a:r>
            <a:endParaRPr sz="1100">
              <a:solidFill>
                <a:schemeClr val="accent1"/>
              </a:solidFill>
              <a:latin typeface="Source Sans Pro"/>
              <a:ea typeface="Source Sans Pro"/>
              <a:cs typeface="Source Sans Pro"/>
              <a:sym typeface="Source Sans Pr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51" name="Shape 751"/>
        <p:cNvGrpSpPr/>
        <p:nvPr/>
      </p:nvGrpSpPr>
      <p:grpSpPr>
        <a:xfrm>
          <a:off x="0" y="0"/>
          <a:ext cx="0" cy="0"/>
          <a:chOff x="0" y="0"/>
          <a:chExt cx="0" cy="0"/>
        </a:xfrm>
      </p:grpSpPr>
      <p:sp>
        <p:nvSpPr>
          <p:cNvPr id="752" name="Google Shape;752;p62"/>
          <p:cNvSpPr/>
          <p:nvPr/>
        </p:nvSpPr>
        <p:spPr>
          <a:xfrm>
            <a:off x="85925" y="769650"/>
            <a:ext cx="1404000" cy="4020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753" name="Google Shape;753;p62"/>
          <p:cNvSpPr txBox="1"/>
          <p:nvPr>
            <p:ph type="title"/>
          </p:nvPr>
        </p:nvSpPr>
        <p:spPr>
          <a:xfrm>
            <a:off x="460150" y="394550"/>
            <a:ext cx="3982200" cy="743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5000">
                <a:solidFill>
                  <a:schemeClr val="lt1"/>
                </a:solidFill>
                <a:latin typeface="Source Sans Pro"/>
                <a:ea typeface="Source Sans Pro"/>
                <a:cs typeface="Source Sans Pro"/>
                <a:sym typeface="Source Sans Pro"/>
              </a:rPr>
              <a:t> Conclusion</a:t>
            </a:r>
            <a:endParaRPr sz="3300">
              <a:solidFill>
                <a:schemeClr val="lt1"/>
              </a:solidFill>
              <a:latin typeface="Source Sans Pro"/>
              <a:ea typeface="Source Sans Pro"/>
              <a:cs typeface="Source Sans Pro"/>
              <a:sym typeface="Source Sans Pro"/>
            </a:endParaRPr>
          </a:p>
        </p:txBody>
      </p:sp>
      <p:pic>
        <p:nvPicPr>
          <p:cNvPr descr="sketch of an open book, light bulb, and the word, &quot;idea&quot;" id="754" name="Google Shape;754;p62"/>
          <p:cNvPicPr preferRelativeResize="0"/>
          <p:nvPr/>
        </p:nvPicPr>
        <p:blipFill rotWithShape="1">
          <a:blip r:embed="rId3">
            <a:alphaModFix/>
          </a:blip>
          <a:srcRect b="40066" l="61814" r="-4777" t="-1216"/>
          <a:stretch/>
        </p:blipFill>
        <p:spPr>
          <a:xfrm rot="-416221">
            <a:off x="8277079" y="-31409"/>
            <a:ext cx="861910" cy="986453"/>
          </a:xfrm>
          <a:prstGeom prst="ellipse">
            <a:avLst/>
          </a:prstGeom>
          <a:noFill/>
          <a:ln>
            <a:noFill/>
          </a:ln>
        </p:spPr>
      </p:pic>
      <p:sp>
        <p:nvSpPr>
          <p:cNvPr id="755" name="Google Shape;755;p62"/>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a:t>
            </a:r>
            <a:r>
              <a:rPr lang="en" sz="1100">
                <a:solidFill>
                  <a:schemeClr val="lt1"/>
                </a:solidFill>
                <a:latin typeface="Source Sans Pro"/>
                <a:ea typeface="Source Sans Pro"/>
                <a:cs typeface="Source Sans Pro"/>
                <a:sym typeface="Source Sans Pro"/>
              </a:rPr>
              <a:t>| Design</a:t>
            </a:r>
            <a:endParaRPr sz="1100">
              <a:solidFill>
                <a:schemeClr val="lt1"/>
              </a:solidFill>
              <a:latin typeface="Source Sans Pro"/>
              <a:ea typeface="Source Sans Pro"/>
              <a:cs typeface="Source Sans Pro"/>
              <a:sym typeface="Source Sans Pro"/>
            </a:endParaRPr>
          </a:p>
        </p:txBody>
      </p:sp>
      <p:sp>
        <p:nvSpPr>
          <p:cNvPr id="756" name="Google Shape;756;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a:solidFill>
                <a:schemeClr val="lt1"/>
              </a:solidFill>
              <a:latin typeface="Arial Rounded"/>
              <a:ea typeface="Arial Rounded"/>
              <a:cs typeface="Arial Rounded"/>
              <a:sym typeface="Arial Rounded"/>
            </a:endParaRPr>
          </a:p>
        </p:txBody>
      </p:sp>
      <p:sp>
        <p:nvSpPr>
          <p:cNvPr id="757" name="Google Shape;757;p62"/>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
        <p:nvSpPr>
          <p:cNvPr id="758" name="Google Shape;758;p62"/>
          <p:cNvSpPr txBox="1"/>
          <p:nvPr>
            <p:ph idx="1" type="body"/>
          </p:nvPr>
        </p:nvSpPr>
        <p:spPr>
          <a:xfrm>
            <a:off x="545825" y="979950"/>
            <a:ext cx="4445400" cy="35994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400"/>
              </a:spcBef>
              <a:spcAft>
                <a:spcPts val="0"/>
              </a:spcAft>
              <a:buNone/>
            </a:pPr>
            <a:r>
              <a:t/>
            </a:r>
            <a:endParaRPr sz="2200">
              <a:solidFill>
                <a:schemeClr val="lt1"/>
              </a:solidFill>
              <a:latin typeface="Lexend"/>
              <a:ea typeface="Lexend"/>
              <a:cs typeface="Lexend"/>
              <a:sym typeface="Lexend"/>
            </a:endParaRPr>
          </a:p>
          <a:p>
            <a:pPr indent="-342900" lvl="0" marL="457200" rtl="0" algn="l">
              <a:lnSpc>
                <a:spcPct val="115000"/>
              </a:lnSpc>
              <a:spcBef>
                <a:spcPts val="1400"/>
              </a:spcBef>
              <a:spcAft>
                <a:spcPts val="0"/>
              </a:spcAft>
              <a:buClr>
                <a:schemeClr val="lt1"/>
              </a:buClr>
              <a:buSzPts val="1800"/>
              <a:buFont typeface="Lexend"/>
              <a:buChar char="•"/>
            </a:pPr>
            <a:r>
              <a:rPr lang="en" sz="1800">
                <a:solidFill>
                  <a:schemeClr val="lt1"/>
                </a:solidFill>
                <a:latin typeface="Lexend"/>
                <a:ea typeface="Lexend"/>
                <a:cs typeface="Lexend"/>
                <a:sym typeface="Lexend"/>
              </a:rPr>
              <a:t>Nationwide lack of logical fallacy identification skills</a:t>
            </a:r>
            <a:endParaRPr sz="1800">
              <a:solidFill>
                <a:schemeClr val="lt1"/>
              </a:solidFill>
              <a:latin typeface="Lexend"/>
              <a:ea typeface="Lexend"/>
              <a:cs typeface="Lexend"/>
              <a:sym typeface="Lexend"/>
            </a:endParaRPr>
          </a:p>
          <a:p>
            <a:pPr indent="-342900" lvl="0" marL="457200" rtl="0" algn="l">
              <a:lnSpc>
                <a:spcPct val="115000"/>
              </a:lnSpc>
              <a:spcBef>
                <a:spcPts val="1000"/>
              </a:spcBef>
              <a:spcAft>
                <a:spcPts val="0"/>
              </a:spcAft>
              <a:buClr>
                <a:schemeClr val="lt1"/>
              </a:buClr>
              <a:buSzPts val="1800"/>
              <a:buFont typeface="Lexend"/>
              <a:buChar char="•"/>
            </a:pPr>
            <a:r>
              <a:rPr lang="en" sz="1800">
                <a:solidFill>
                  <a:schemeClr val="lt1"/>
                </a:solidFill>
                <a:latin typeface="Lexend"/>
                <a:ea typeface="Lexend"/>
                <a:cs typeface="Lexend"/>
                <a:sym typeface="Lexend"/>
              </a:rPr>
              <a:t>Our games and resources will strengthen those skills</a:t>
            </a:r>
            <a:endParaRPr sz="1800">
              <a:solidFill>
                <a:schemeClr val="lt1"/>
              </a:solidFill>
              <a:latin typeface="Lexend"/>
              <a:ea typeface="Lexend"/>
              <a:cs typeface="Lexend"/>
              <a:sym typeface="Lexend"/>
            </a:endParaRPr>
          </a:p>
          <a:p>
            <a:pPr indent="-342900" lvl="0" marL="457200" rtl="0" algn="l">
              <a:lnSpc>
                <a:spcPct val="115000"/>
              </a:lnSpc>
              <a:spcBef>
                <a:spcPts val="1000"/>
              </a:spcBef>
              <a:spcAft>
                <a:spcPts val="0"/>
              </a:spcAft>
              <a:buClr>
                <a:schemeClr val="lt1"/>
              </a:buClr>
              <a:buSzPts val="1800"/>
              <a:buFont typeface="Lexend"/>
              <a:buChar char="•"/>
            </a:pPr>
            <a:r>
              <a:rPr lang="en" sz="1800">
                <a:solidFill>
                  <a:schemeClr val="lt1"/>
                </a:solidFill>
                <a:latin typeface="Lexend"/>
                <a:ea typeface="Lexend"/>
                <a:cs typeface="Lexend"/>
                <a:sym typeface="Lexend"/>
              </a:rPr>
              <a:t>Prioritize critical reasoning in U.S. schools at all grade levels</a:t>
            </a:r>
            <a:endParaRPr sz="1800">
              <a:solidFill>
                <a:schemeClr val="lt1"/>
              </a:solidFill>
              <a:latin typeface="Lexend"/>
              <a:ea typeface="Lexend"/>
              <a:cs typeface="Lexend"/>
              <a:sym typeface="Lexend"/>
            </a:endParaRPr>
          </a:p>
          <a:p>
            <a:pPr indent="0" lvl="0" marL="457200" rtl="0" algn="l">
              <a:lnSpc>
                <a:spcPct val="115000"/>
              </a:lnSpc>
              <a:spcBef>
                <a:spcPts val="1400"/>
              </a:spcBef>
              <a:spcAft>
                <a:spcPts val="1000"/>
              </a:spcAft>
              <a:buNone/>
            </a:pPr>
            <a:r>
              <a:t/>
            </a:r>
            <a:endParaRPr sz="1800">
              <a:solidFill>
                <a:schemeClr val="lt1"/>
              </a:solidFill>
              <a:latin typeface="Lexend"/>
              <a:ea typeface="Lexend"/>
              <a:cs typeface="Lexend"/>
              <a:sym typeface="Lexend"/>
            </a:endParaRPr>
          </a:p>
        </p:txBody>
      </p:sp>
      <p:sp>
        <p:nvSpPr>
          <p:cNvPr id="759" name="Google Shape;759;p62"/>
          <p:cNvSpPr txBox="1"/>
          <p:nvPr/>
        </p:nvSpPr>
        <p:spPr>
          <a:xfrm>
            <a:off x="5317800" y="1781675"/>
            <a:ext cx="3000000" cy="1210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400"/>
              </a:spcBef>
              <a:spcAft>
                <a:spcPts val="1000"/>
              </a:spcAft>
              <a:buNone/>
            </a:pPr>
            <a:r>
              <a:rPr b="1" lang="en" sz="3100">
                <a:solidFill>
                  <a:schemeClr val="lt1"/>
                </a:solidFill>
                <a:latin typeface="Lexend"/>
                <a:ea typeface="Lexend"/>
                <a:cs typeface="Lexend"/>
                <a:sym typeface="Lexend"/>
              </a:rPr>
              <a:t>Questions? Comments?</a:t>
            </a:r>
            <a:endParaRPr sz="27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63"/>
          <p:cNvSpPr txBox="1"/>
          <p:nvPr>
            <p:ph type="title"/>
          </p:nvPr>
        </p:nvSpPr>
        <p:spPr>
          <a:xfrm>
            <a:off x="540685" y="514350"/>
            <a:ext cx="41730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500"/>
              <a:buFont typeface="Aharoni"/>
              <a:buNone/>
            </a:pPr>
            <a:r>
              <a:rPr lang="en" sz="4500">
                <a:latin typeface="Source Sans Pro"/>
                <a:ea typeface="Source Sans Pro"/>
                <a:cs typeface="Source Sans Pro"/>
                <a:sym typeface="Source Sans Pro"/>
              </a:rPr>
              <a:t>References</a:t>
            </a:r>
            <a:endParaRPr>
              <a:latin typeface="Source Sans Pro"/>
              <a:ea typeface="Source Sans Pro"/>
              <a:cs typeface="Source Sans Pro"/>
              <a:sym typeface="Source Sans Pro"/>
            </a:endParaRPr>
          </a:p>
        </p:txBody>
      </p:sp>
      <p:sp>
        <p:nvSpPr>
          <p:cNvPr id="766" name="Google Shape;766;p63"/>
          <p:cNvSpPr txBox="1"/>
          <p:nvPr>
            <p:ph idx="1" type="body"/>
          </p:nvPr>
        </p:nvSpPr>
        <p:spPr>
          <a:xfrm>
            <a:off x="540684" y="1404300"/>
            <a:ext cx="6032100" cy="3352800"/>
          </a:xfrm>
          <a:prstGeom prst="rect">
            <a:avLst/>
          </a:prstGeom>
          <a:noFill/>
          <a:ln>
            <a:noFill/>
          </a:ln>
        </p:spPr>
        <p:txBody>
          <a:bodyPr anchorCtr="0" anchor="t" bIns="45700" lIns="91425" spcFirstLastPara="1" rIns="91425" wrap="square" tIns="45700">
            <a:noAutofit/>
          </a:bodyPr>
          <a:lstStyle/>
          <a:p>
            <a:pPr indent="-466344" lvl="0" marL="466344" rtl="0" algn="l">
              <a:lnSpc>
                <a:spcPct val="115000"/>
              </a:lnSpc>
              <a:spcBef>
                <a:spcPts val="1200"/>
              </a:spcBef>
              <a:spcAft>
                <a:spcPts val="0"/>
              </a:spcAft>
              <a:buNone/>
            </a:pPr>
            <a:r>
              <a:rPr b="0" lang="en" sz="700">
                <a:latin typeface="Lexend"/>
                <a:ea typeface="Lexend"/>
                <a:cs typeface="Lexend"/>
                <a:sym typeface="Lexend"/>
              </a:rPr>
              <a:t>American Psychological Association. (n.d.). </a:t>
            </a:r>
            <a:r>
              <a:rPr b="0" i="1" lang="en" sz="700">
                <a:latin typeface="Lexend"/>
                <a:ea typeface="Lexend"/>
                <a:cs typeface="Lexend"/>
                <a:sym typeface="Lexend"/>
              </a:rPr>
              <a:t>Apa Dictionary of Psychology</a:t>
            </a:r>
            <a:r>
              <a:rPr b="0" lang="en" sz="700">
                <a:latin typeface="Lexend"/>
                <a:ea typeface="Lexend"/>
                <a:cs typeface="Lexend"/>
                <a:sym typeface="Lexend"/>
              </a:rPr>
              <a:t>. https://dictionary.apa.org/critical-thinking</a:t>
            </a:r>
            <a:endParaRPr b="0" sz="700">
              <a:latin typeface="Lexend"/>
              <a:ea typeface="Lexend"/>
              <a:cs typeface="Lexend"/>
              <a:sym typeface="Lexend"/>
            </a:endParaRPr>
          </a:p>
          <a:p>
            <a:pPr indent="-466344" lvl="0" marL="466344" rtl="0" algn="l">
              <a:lnSpc>
                <a:spcPct val="115000"/>
              </a:lnSpc>
              <a:spcBef>
                <a:spcPts val="1200"/>
              </a:spcBef>
              <a:spcAft>
                <a:spcPts val="0"/>
              </a:spcAft>
              <a:buNone/>
            </a:pPr>
            <a:r>
              <a:rPr b="0" lang="en" sz="700">
                <a:latin typeface="Lexend"/>
                <a:ea typeface="Lexend"/>
                <a:cs typeface="Lexend"/>
                <a:sym typeface="Lexend"/>
              </a:rPr>
              <a:t>American Psychological Association. (n.d.). </a:t>
            </a:r>
            <a:r>
              <a:rPr b="0" i="1" lang="en" sz="700">
                <a:latin typeface="Lexend"/>
                <a:ea typeface="Lexend"/>
                <a:cs typeface="Lexend"/>
                <a:sym typeface="Lexend"/>
              </a:rPr>
              <a:t>Apa Dictionary of Psychology</a:t>
            </a:r>
            <a:r>
              <a:rPr b="0" lang="en" sz="700">
                <a:latin typeface="Lexend"/>
                <a:ea typeface="Lexend"/>
                <a:cs typeface="Lexend"/>
                <a:sym typeface="Lexend"/>
              </a:rPr>
              <a:t>. American Psychological Association. https://dictionary.apa.org/confirmation-bias</a:t>
            </a:r>
            <a:endParaRPr b="0" sz="700">
              <a:latin typeface="Lexend"/>
              <a:ea typeface="Lexend"/>
              <a:cs typeface="Lexend"/>
              <a:sym typeface="Lexend"/>
            </a:endParaRPr>
          </a:p>
          <a:p>
            <a:pPr indent="-466344" lvl="0" marL="466344" rtl="0" algn="l">
              <a:lnSpc>
                <a:spcPct val="95000"/>
              </a:lnSpc>
              <a:spcBef>
                <a:spcPts val="1200"/>
              </a:spcBef>
              <a:spcAft>
                <a:spcPts val="0"/>
              </a:spcAft>
              <a:buNone/>
            </a:pPr>
            <a:r>
              <a:rPr b="0" lang="en" sz="700">
                <a:latin typeface="Lexend"/>
                <a:ea typeface="Lexend"/>
                <a:cs typeface="Lexend"/>
                <a:sym typeface="Lexend"/>
              </a:rPr>
              <a:t>Bouygues, H. L. (2022, June). </a:t>
            </a:r>
            <a:r>
              <a:rPr b="0" i="1" lang="en" sz="700">
                <a:latin typeface="Lexend"/>
                <a:ea typeface="Lexend"/>
                <a:cs typeface="Lexend"/>
                <a:sym typeface="Lexend"/>
              </a:rPr>
              <a:t>Teaching Critical Thinking in K-12: When There’s A Will But Not Always A Way</a:t>
            </a:r>
            <a:r>
              <a:rPr b="0" lang="en" sz="700">
                <a:latin typeface="Lexend"/>
                <a:ea typeface="Lexend"/>
                <a:cs typeface="Lexend"/>
                <a:sym typeface="Lexend"/>
              </a:rPr>
              <a:t>. https://reboot-foundation.org/. https://reboot-foundation.org/wp-content/uploads/2022/07/Reboot-White-Paper_NAEP-5.pdf</a:t>
            </a:r>
            <a:endParaRPr b="0" sz="700">
              <a:latin typeface="Lexend"/>
              <a:ea typeface="Lexend"/>
              <a:cs typeface="Lexend"/>
              <a:sym typeface="Lexend"/>
            </a:endParaRPr>
          </a:p>
          <a:p>
            <a:pPr indent="-466344" lvl="0" marL="466344" rtl="0" algn="l">
              <a:lnSpc>
                <a:spcPct val="115000"/>
              </a:lnSpc>
              <a:spcBef>
                <a:spcPts val="1200"/>
              </a:spcBef>
              <a:spcAft>
                <a:spcPts val="0"/>
              </a:spcAft>
              <a:buNone/>
            </a:pPr>
            <a:r>
              <a:rPr b="0" lang="en" sz="700">
                <a:latin typeface="Lexend"/>
                <a:ea typeface="Lexend"/>
                <a:cs typeface="Lexend"/>
                <a:sym typeface="Lexend"/>
              </a:rPr>
              <a:t>Cambridge University. (2019). </a:t>
            </a:r>
            <a:r>
              <a:rPr b="0" i="1" lang="en" sz="700">
                <a:latin typeface="Lexend"/>
                <a:ea typeface="Lexend"/>
                <a:cs typeface="Lexend"/>
                <a:sym typeface="Lexend"/>
              </a:rPr>
              <a:t>Critical Thinking Teacher Survey</a:t>
            </a:r>
            <a:r>
              <a:rPr b="0" lang="en" sz="700">
                <a:latin typeface="Lexend"/>
                <a:ea typeface="Lexend"/>
                <a:cs typeface="Lexend"/>
                <a:sym typeface="Lexend"/>
              </a:rPr>
              <a:t>. Cambridge University Press &amp; Assessment. https://www.cambridge.org/us/cambridgeenglish/catalog/skills/unlock-2nd-edition/product-details/teaching-critical-thinking?utm_source=wobl&amp;utm_medium=blog&amp;utm_content=woblcontent&amp;utm_campaign=unlock</a:t>
            </a:r>
            <a:endParaRPr b="0" sz="700">
              <a:latin typeface="Lexend"/>
              <a:ea typeface="Lexend"/>
              <a:cs typeface="Lexend"/>
              <a:sym typeface="Lexend"/>
            </a:endParaRPr>
          </a:p>
          <a:p>
            <a:pPr indent="-466344" lvl="0" marL="466344" rtl="0" algn="l">
              <a:lnSpc>
                <a:spcPct val="115000"/>
              </a:lnSpc>
              <a:spcBef>
                <a:spcPts val="1200"/>
              </a:spcBef>
              <a:spcAft>
                <a:spcPts val="0"/>
              </a:spcAft>
              <a:buNone/>
            </a:pPr>
            <a:r>
              <a:rPr b="0" lang="en" sz="700">
                <a:latin typeface="Lexend"/>
                <a:ea typeface="Lexend"/>
                <a:cs typeface="Lexend"/>
                <a:sym typeface="Lexend"/>
              </a:rPr>
              <a:t>Dictionary.com. (n.d.). </a:t>
            </a:r>
            <a:r>
              <a:rPr b="0" i="1" lang="en" sz="700">
                <a:latin typeface="Lexend"/>
                <a:ea typeface="Lexend"/>
                <a:cs typeface="Lexend"/>
                <a:sym typeface="Lexend"/>
              </a:rPr>
              <a:t>Disinformation definition &amp; meaning</a:t>
            </a:r>
            <a:r>
              <a:rPr b="0" lang="en" sz="700">
                <a:latin typeface="Lexend"/>
                <a:ea typeface="Lexend"/>
                <a:cs typeface="Lexend"/>
                <a:sym typeface="Lexend"/>
              </a:rPr>
              <a:t>. Dictionary.com. https://www.dictionary.com/browse/disinformation</a:t>
            </a:r>
            <a:endParaRPr b="0" sz="700">
              <a:latin typeface="Lexend"/>
              <a:ea typeface="Lexend"/>
              <a:cs typeface="Lexend"/>
              <a:sym typeface="Lexend"/>
            </a:endParaRPr>
          </a:p>
          <a:p>
            <a:pPr indent="-466344" lvl="0" marL="466344" rtl="0" algn="l">
              <a:lnSpc>
                <a:spcPct val="115000"/>
              </a:lnSpc>
              <a:spcBef>
                <a:spcPts val="1200"/>
              </a:spcBef>
              <a:spcAft>
                <a:spcPts val="0"/>
              </a:spcAft>
              <a:buNone/>
            </a:pPr>
            <a:r>
              <a:rPr b="0" lang="en" sz="700">
                <a:latin typeface="Lexend"/>
                <a:ea typeface="Lexend"/>
                <a:cs typeface="Lexend"/>
                <a:sym typeface="Lexend"/>
              </a:rPr>
              <a:t>Dictionary.com. (n.d.). </a:t>
            </a:r>
            <a:r>
              <a:rPr b="0" i="1" lang="en" sz="700">
                <a:latin typeface="Lexend"/>
                <a:ea typeface="Lexend"/>
                <a:cs typeface="Lexend"/>
                <a:sym typeface="Lexend"/>
              </a:rPr>
              <a:t>Misinformation definition &amp; meaning</a:t>
            </a:r>
            <a:r>
              <a:rPr b="0" lang="en" sz="700">
                <a:latin typeface="Lexend"/>
                <a:ea typeface="Lexend"/>
                <a:cs typeface="Lexend"/>
                <a:sym typeface="Lexend"/>
              </a:rPr>
              <a:t>. Dictionary.com. https://www.dictionary.com/browse/misinformation</a:t>
            </a:r>
            <a:endParaRPr b="0" sz="700">
              <a:latin typeface="Lexend"/>
              <a:ea typeface="Lexend"/>
              <a:cs typeface="Lexend"/>
              <a:sym typeface="Lexend"/>
            </a:endParaRPr>
          </a:p>
          <a:p>
            <a:pPr indent="-466344" lvl="0" marL="466344" rtl="0" algn="l">
              <a:lnSpc>
                <a:spcPct val="115000"/>
              </a:lnSpc>
              <a:spcBef>
                <a:spcPts val="1200"/>
              </a:spcBef>
              <a:spcAft>
                <a:spcPts val="0"/>
              </a:spcAft>
              <a:buNone/>
            </a:pPr>
            <a:r>
              <a:rPr b="0" lang="en" sz="700">
                <a:latin typeface="Lexend"/>
                <a:ea typeface="Lexend"/>
                <a:cs typeface="Lexend"/>
                <a:sym typeface="Lexend"/>
              </a:rPr>
              <a:t>Echales, M. Hope. (2017, December 14). Identifying Flaws in Your Twitter Feed: A New Frontier in LSAT Preparation. Blueprint Prep Blog. https://blog.blueprintprep.com/lsat/identifying-flaws-in-your-twitter-feed-a-new-frontier-in-lsat-preparation/</a:t>
            </a:r>
            <a:endParaRPr b="0" sz="700">
              <a:latin typeface="Lexend"/>
              <a:ea typeface="Lexend"/>
              <a:cs typeface="Lexend"/>
              <a:sym typeface="Lexend"/>
            </a:endParaRPr>
          </a:p>
          <a:p>
            <a:pPr indent="-466344" lvl="0" marL="466344" rtl="0" algn="l">
              <a:lnSpc>
                <a:spcPct val="115000"/>
              </a:lnSpc>
              <a:spcBef>
                <a:spcPts val="1200"/>
              </a:spcBef>
              <a:spcAft>
                <a:spcPts val="0"/>
              </a:spcAft>
              <a:buNone/>
            </a:pPr>
            <a:r>
              <a:rPr b="0" i="1" lang="en" sz="700">
                <a:latin typeface="Lexend"/>
                <a:ea typeface="Lexend"/>
                <a:cs typeface="Lexend"/>
                <a:sym typeface="Lexend"/>
              </a:rPr>
              <a:t>Fact-checking</a:t>
            </a:r>
            <a:r>
              <a:rPr b="0" lang="en" sz="700">
                <a:latin typeface="Lexend"/>
                <a:ea typeface="Lexend"/>
                <a:cs typeface="Lexend"/>
                <a:sym typeface="Lexend"/>
              </a:rPr>
              <a:t>. FACT-CHECKING definition | Cambridge English Dictionary. (n.d.). https://dictionary.cambridge.org/us/dictionary/english/fact-checking</a:t>
            </a:r>
            <a:endParaRPr b="0" sz="700">
              <a:latin typeface="Lexend"/>
              <a:ea typeface="Lexend"/>
              <a:cs typeface="Lexend"/>
              <a:sym typeface="Lexend"/>
            </a:endParaRPr>
          </a:p>
          <a:p>
            <a:pPr indent="0" lvl="0" marL="0" rtl="0" algn="l">
              <a:lnSpc>
                <a:spcPct val="115000"/>
              </a:lnSpc>
              <a:spcBef>
                <a:spcPts val="1200"/>
              </a:spcBef>
              <a:spcAft>
                <a:spcPts val="1200"/>
              </a:spcAft>
              <a:buNone/>
            </a:pPr>
            <a:r>
              <a:t/>
            </a:r>
            <a:endParaRPr sz="800"/>
          </a:p>
        </p:txBody>
      </p:sp>
      <p:sp>
        <p:nvSpPr>
          <p:cNvPr id="767" name="Google Shape;767;p63"/>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a:t>
            </a:r>
            <a:r>
              <a:rPr lang="en" sz="1100">
                <a:solidFill>
                  <a:schemeClr val="lt1"/>
                </a:solidFill>
                <a:latin typeface="Source Sans Pro"/>
                <a:ea typeface="Source Sans Pro"/>
                <a:cs typeface="Source Sans Pro"/>
                <a:sym typeface="Source Sans Pro"/>
              </a:rPr>
              <a:t>| Design</a:t>
            </a:r>
            <a:endParaRPr sz="1100">
              <a:solidFill>
                <a:schemeClr val="lt1"/>
              </a:solidFill>
              <a:latin typeface="Source Sans Pro"/>
              <a:ea typeface="Source Sans Pro"/>
              <a:cs typeface="Source Sans Pro"/>
              <a:sym typeface="Source Sans Pro"/>
            </a:endParaRPr>
          </a:p>
        </p:txBody>
      </p:sp>
      <p:sp>
        <p:nvSpPr>
          <p:cNvPr id="768" name="Google Shape;768;p63"/>
          <p:cNvSpPr txBox="1"/>
          <p:nvPr>
            <p:ph idx="12" type="sldNum"/>
          </p:nvPr>
        </p:nvSpPr>
        <p:spPr>
          <a:xfrm>
            <a:off x="8489109"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1" lang="en" sz="1100">
                <a:solidFill>
                  <a:schemeClr val="dk1"/>
                </a:solidFill>
                <a:latin typeface="Arial Rounded"/>
                <a:ea typeface="Arial Rounded"/>
                <a:cs typeface="Arial Rounded"/>
                <a:sym typeface="Arial Rounded"/>
              </a:rPr>
              <a:t>‹#›</a:t>
            </a:fld>
            <a:endParaRPr sz="1100">
              <a:solidFill>
                <a:schemeClr val="accent1"/>
              </a:solidFill>
              <a:latin typeface="Arial Rounded"/>
              <a:ea typeface="Arial Rounded"/>
              <a:cs typeface="Arial Rounded"/>
              <a:sym typeface="Arial Rounded"/>
            </a:endParaRPr>
          </a:p>
        </p:txBody>
      </p:sp>
      <p:sp>
        <p:nvSpPr>
          <p:cNvPr id="769" name="Google Shape;769;p63"/>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64"/>
          <p:cNvSpPr txBox="1"/>
          <p:nvPr>
            <p:ph type="title"/>
          </p:nvPr>
        </p:nvSpPr>
        <p:spPr>
          <a:xfrm>
            <a:off x="540671" y="514350"/>
            <a:ext cx="59337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500"/>
              <a:buFont typeface="Aharoni"/>
              <a:buNone/>
            </a:pPr>
            <a:r>
              <a:rPr lang="en" sz="4500">
                <a:latin typeface="Source Sans Pro"/>
                <a:ea typeface="Source Sans Pro"/>
                <a:cs typeface="Source Sans Pro"/>
                <a:sym typeface="Source Sans Pro"/>
              </a:rPr>
              <a:t>References </a:t>
            </a:r>
            <a:r>
              <a:rPr lang="en" sz="3400">
                <a:latin typeface="Source Sans Pro"/>
                <a:ea typeface="Source Sans Pro"/>
                <a:cs typeface="Source Sans Pro"/>
                <a:sym typeface="Source Sans Pro"/>
              </a:rPr>
              <a:t>cont.</a:t>
            </a:r>
            <a:endParaRPr sz="3400">
              <a:latin typeface="Source Sans Pro"/>
              <a:ea typeface="Source Sans Pro"/>
              <a:cs typeface="Source Sans Pro"/>
              <a:sym typeface="Source Sans Pro"/>
            </a:endParaRPr>
          </a:p>
        </p:txBody>
      </p:sp>
      <p:sp>
        <p:nvSpPr>
          <p:cNvPr id="776" name="Google Shape;776;p64"/>
          <p:cNvSpPr txBox="1"/>
          <p:nvPr>
            <p:ph idx="1" type="body"/>
          </p:nvPr>
        </p:nvSpPr>
        <p:spPr>
          <a:xfrm>
            <a:off x="540684" y="1371600"/>
            <a:ext cx="6032100" cy="3352800"/>
          </a:xfrm>
          <a:prstGeom prst="rect">
            <a:avLst/>
          </a:prstGeom>
          <a:noFill/>
          <a:ln>
            <a:noFill/>
          </a:ln>
        </p:spPr>
        <p:txBody>
          <a:bodyPr anchorCtr="0" anchor="t" bIns="45700" lIns="91425" spcFirstLastPara="1" rIns="91425" wrap="square" tIns="45700">
            <a:noAutofit/>
          </a:bodyPr>
          <a:lstStyle/>
          <a:p>
            <a:pPr indent="-466344" lvl="0" marL="466344" rtl="0" algn="l">
              <a:lnSpc>
                <a:spcPct val="115000"/>
              </a:lnSpc>
              <a:spcBef>
                <a:spcPts val="1200"/>
              </a:spcBef>
              <a:spcAft>
                <a:spcPts val="0"/>
              </a:spcAft>
              <a:buNone/>
            </a:pPr>
            <a:r>
              <a:rPr b="0" i="1" lang="en" sz="700">
                <a:latin typeface="Lexend"/>
                <a:ea typeface="Lexend"/>
                <a:cs typeface="Lexend"/>
                <a:sym typeface="Lexend"/>
              </a:rPr>
              <a:t>Fallacy (n.)</a:t>
            </a:r>
            <a:r>
              <a:rPr b="0" lang="en" sz="700">
                <a:latin typeface="Lexend"/>
                <a:ea typeface="Lexend"/>
                <a:cs typeface="Lexend"/>
                <a:sym typeface="Lexend"/>
              </a:rPr>
              <a:t>. Etymology. (n.d.). https://www.etymonline.com/word/fallacy</a:t>
            </a:r>
            <a:endParaRPr b="0" sz="700">
              <a:latin typeface="Lexend"/>
              <a:ea typeface="Lexend"/>
              <a:cs typeface="Lexend"/>
              <a:sym typeface="Lexend"/>
            </a:endParaRPr>
          </a:p>
          <a:p>
            <a:pPr indent="-466344" lvl="0" marL="466344" rtl="0" algn="l">
              <a:lnSpc>
                <a:spcPct val="115000"/>
              </a:lnSpc>
              <a:spcBef>
                <a:spcPts val="1200"/>
              </a:spcBef>
              <a:spcAft>
                <a:spcPts val="0"/>
              </a:spcAft>
              <a:buNone/>
            </a:pPr>
            <a:r>
              <a:rPr b="0" i="1" lang="en" sz="700">
                <a:latin typeface="Lexend"/>
                <a:ea typeface="Lexend"/>
                <a:cs typeface="Lexend"/>
                <a:sym typeface="Lexend"/>
              </a:rPr>
              <a:t>False dilemma fallacy</a:t>
            </a:r>
            <a:r>
              <a:rPr b="0" lang="en" sz="700">
                <a:latin typeface="Lexend"/>
                <a:ea typeface="Lexend"/>
                <a:cs typeface="Lexend"/>
                <a:sym typeface="Lexend"/>
              </a:rPr>
              <a:t>. Excelsior OWL. (2022, May 19). </a:t>
            </a:r>
            <a:r>
              <a:rPr b="0" lang="en" sz="700" u="sng">
                <a:latin typeface="Lexend"/>
                <a:ea typeface="Lexend"/>
                <a:cs typeface="Lexend"/>
                <a:sym typeface="Lexend"/>
                <a:hlinkClick r:id="rId3"/>
              </a:rPr>
              <a:t>https://owl.excelsior.edu/argument-and-critical-thinking/logical-fallacies/logical-fallacies-false-dilemma/#:~:text=Sometimes%20called%20the%20%E2%80%9Ceither%2Dor,actually%20many%20shades%20of%20gray</a:t>
            </a:r>
            <a:r>
              <a:rPr b="0" lang="en" sz="700">
                <a:latin typeface="Lexend"/>
                <a:ea typeface="Lexend"/>
                <a:cs typeface="Lexend"/>
                <a:sym typeface="Lexend"/>
              </a:rPr>
              <a:t>.</a:t>
            </a:r>
            <a:endParaRPr b="0" sz="700">
              <a:latin typeface="Lexend"/>
              <a:ea typeface="Lexend"/>
              <a:cs typeface="Lexend"/>
              <a:sym typeface="Lexend"/>
            </a:endParaRPr>
          </a:p>
          <a:p>
            <a:pPr indent="-466344" lvl="0" marL="466344" rtl="0" algn="l">
              <a:lnSpc>
                <a:spcPct val="115000"/>
              </a:lnSpc>
              <a:spcBef>
                <a:spcPts val="1200"/>
              </a:spcBef>
              <a:spcAft>
                <a:spcPts val="0"/>
              </a:spcAft>
              <a:buNone/>
            </a:pPr>
            <a:r>
              <a:rPr b="0" lang="en" sz="700">
                <a:latin typeface="Lexend"/>
                <a:ea typeface="Lexend"/>
                <a:cs typeface="Lexend"/>
                <a:sym typeface="Lexend"/>
              </a:rPr>
              <a:t>Khartite, B., &amp; Hellalet, N. (2021). The Impact of Teaching Reasoning Fallacies on the Critical Thinking Ability of Moroccan Engineering Students: The Case of ENSAM Meknes. International Journal of Linguistics, Literature and Translation, 4, 222-232. https://doi.org/10.32996/ijllt.2021.4.9.23</a:t>
            </a:r>
            <a:endParaRPr b="0" sz="700">
              <a:latin typeface="Lexend"/>
              <a:ea typeface="Lexend"/>
              <a:cs typeface="Lexend"/>
              <a:sym typeface="Lexend"/>
            </a:endParaRPr>
          </a:p>
          <a:p>
            <a:pPr indent="-466344" lvl="0" marL="466344" rtl="0" algn="l">
              <a:lnSpc>
                <a:spcPct val="115000"/>
              </a:lnSpc>
              <a:spcBef>
                <a:spcPts val="1200"/>
              </a:spcBef>
              <a:spcAft>
                <a:spcPts val="0"/>
              </a:spcAft>
              <a:buNone/>
            </a:pPr>
            <a:r>
              <a:rPr b="0" lang="en" sz="700">
                <a:latin typeface="Lexend"/>
                <a:ea typeface="Lexend"/>
                <a:cs typeface="Lexend"/>
                <a:sym typeface="Lexend"/>
              </a:rPr>
              <a:t>Nikolopoulou, K. (2023, October 9). </a:t>
            </a:r>
            <a:r>
              <a:rPr b="0" i="1" lang="en" sz="700">
                <a:latin typeface="Lexend"/>
                <a:ea typeface="Lexend"/>
                <a:cs typeface="Lexend"/>
                <a:sym typeface="Lexend"/>
              </a:rPr>
              <a:t>Logical fallacies: Definition, types, list &amp; examples</a:t>
            </a:r>
            <a:r>
              <a:rPr b="0" lang="en" sz="700">
                <a:latin typeface="Lexend"/>
                <a:ea typeface="Lexend"/>
                <a:cs typeface="Lexend"/>
                <a:sym typeface="Lexend"/>
              </a:rPr>
              <a:t>. Scribbr. https://www.scribbr.com/fallacies/logical-fallacy/ </a:t>
            </a:r>
            <a:endParaRPr b="0" sz="700">
              <a:latin typeface="Lexend"/>
              <a:ea typeface="Lexend"/>
              <a:cs typeface="Lexend"/>
              <a:sym typeface="Lexend"/>
            </a:endParaRPr>
          </a:p>
          <a:p>
            <a:pPr indent="-466344" lvl="0" marL="466344" rtl="0" algn="l">
              <a:lnSpc>
                <a:spcPct val="115000"/>
              </a:lnSpc>
              <a:spcBef>
                <a:spcPts val="1200"/>
              </a:spcBef>
              <a:spcAft>
                <a:spcPts val="0"/>
              </a:spcAft>
              <a:buNone/>
            </a:pPr>
            <a:r>
              <a:rPr b="0" i="1" lang="en" sz="700">
                <a:latin typeface="Lexend"/>
                <a:ea typeface="Lexend"/>
                <a:cs typeface="Lexend"/>
                <a:sym typeface="Lexend"/>
              </a:rPr>
              <a:t>Slippery slope fallacy</a:t>
            </a:r>
            <a:r>
              <a:rPr b="0" lang="en" sz="700">
                <a:latin typeface="Lexend"/>
                <a:ea typeface="Lexend"/>
                <a:cs typeface="Lexend"/>
                <a:sym typeface="Lexend"/>
              </a:rPr>
              <a:t>. Excelsior OWL. (2022, May 23). https://owl.excelsior.edu/argument-and-critical-thinking/logical-fallacies/logical-fallacies-slippery-slope/</a:t>
            </a:r>
            <a:endParaRPr b="0" sz="700">
              <a:latin typeface="Lexend"/>
              <a:ea typeface="Lexend"/>
              <a:cs typeface="Lexend"/>
              <a:sym typeface="Lexend"/>
            </a:endParaRPr>
          </a:p>
          <a:p>
            <a:pPr indent="-466344" lvl="0" marL="466344" rtl="0" algn="l">
              <a:lnSpc>
                <a:spcPct val="115000"/>
              </a:lnSpc>
              <a:spcBef>
                <a:spcPts val="1200"/>
              </a:spcBef>
              <a:spcAft>
                <a:spcPts val="0"/>
              </a:spcAft>
              <a:buNone/>
            </a:pPr>
            <a:r>
              <a:rPr b="0" i="1" lang="en" sz="700">
                <a:latin typeface="Lexend"/>
                <a:ea typeface="Lexend"/>
                <a:cs typeface="Lexend"/>
                <a:sym typeface="Lexend"/>
              </a:rPr>
              <a:t>Straw Man Fallacy</a:t>
            </a:r>
            <a:r>
              <a:rPr b="0" lang="en" sz="700">
                <a:latin typeface="Lexend"/>
                <a:ea typeface="Lexend"/>
                <a:cs typeface="Lexend"/>
                <a:sym typeface="Lexend"/>
              </a:rPr>
              <a:t>. Excelsior OWL. (2023, September 19). https://owl.excelsior.edu/argument-and-critical-thinking/logical-fallacies/logical-fallacies-straw-man/ </a:t>
            </a:r>
            <a:endParaRPr b="0" sz="700">
              <a:latin typeface="Lexend"/>
              <a:ea typeface="Lexend"/>
              <a:cs typeface="Lexend"/>
              <a:sym typeface="Lexend"/>
            </a:endParaRPr>
          </a:p>
          <a:p>
            <a:pPr indent="-466344" lvl="0" marL="466344" rtl="0" algn="l">
              <a:lnSpc>
                <a:spcPct val="115000"/>
              </a:lnSpc>
              <a:spcBef>
                <a:spcPts val="1200"/>
              </a:spcBef>
              <a:spcAft>
                <a:spcPts val="0"/>
              </a:spcAft>
              <a:buNone/>
            </a:pPr>
            <a:r>
              <a:rPr b="0" lang="en" sz="700">
                <a:latin typeface="Lexend"/>
                <a:ea typeface="Lexend"/>
                <a:cs typeface="Lexend"/>
                <a:sym typeface="Lexend"/>
              </a:rPr>
              <a:t>Wardle, C., &amp; Derakhshan, H. (2017, September 27). INFORMATION DISORDER: Toward an interdisciplinary framework for research and policy making. https://tverezo.info/wp-content/uploads/2017/11/PREMS-162317-GBR-2018-Report-desinformation-A4-BAT.pdf </a:t>
            </a:r>
            <a:endParaRPr b="0" sz="700">
              <a:latin typeface="Lexend"/>
              <a:ea typeface="Lexend"/>
              <a:cs typeface="Lexend"/>
              <a:sym typeface="Lexend"/>
            </a:endParaRPr>
          </a:p>
          <a:p>
            <a:pPr indent="-466344" lvl="0" marL="466344" rtl="0" algn="l">
              <a:lnSpc>
                <a:spcPct val="115000"/>
              </a:lnSpc>
              <a:spcBef>
                <a:spcPts val="1200"/>
              </a:spcBef>
              <a:spcAft>
                <a:spcPts val="1200"/>
              </a:spcAft>
              <a:buNone/>
            </a:pPr>
            <a:r>
              <a:t/>
            </a:r>
            <a:endParaRPr b="0" sz="900">
              <a:latin typeface="Arial Rounded"/>
              <a:ea typeface="Arial Rounded"/>
              <a:cs typeface="Arial Rounded"/>
              <a:sym typeface="Arial Rounded"/>
            </a:endParaRPr>
          </a:p>
        </p:txBody>
      </p:sp>
      <p:sp>
        <p:nvSpPr>
          <p:cNvPr id="777" name="Google Shape;777;p64"/>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a:t>
            </a:r>
            <a:r>
              <a:rPr lang="en" sz="1100">
                <a:solidFill>
                  <a:schemeClr val="lt1"/>
                </a:solidFill>
                <a:latin typeface="Source Sans Pro"/>
                <a:ea typeface="Source Sans Pro"/>
                <a:cs typeface="Source Sans Pro"/>
                <a:sym typeface="Source Sans Pro"/>
              </a:rPr>
              <a:t>| Design</a:t>
            </a:r>
            <a:endParaRPr sz="1100">
              <a:solidFill>
                <a:schemeClr val="lt1"/>
              </a:solidFill>
              <a:latin typeface="Source Sans Pro"/>
              <a:ea typeface="Source Sans Pro"/>
              <a:cs typeface="Source Sans Pro"/>
              <a:sym typeface="Source Sans Pro"/>
            </a:endParaRPr>
          </a:p>
        </p:txBody>
      </p:sp>
      <p:sp>
        <p:nvSpPr>
          <p:cNvPr id="778" name="Google Shape;778;p64"/>
          <p:cNvSpPr txBox="1"/>
          <p:nvPr>
            <p:ph idx="12" type="sldNum"/>
          </p:nvPr>
        </p:nvSpPr>
        <p:spPr>
          <a:xfrm>
            <a:off x="8489109" y="476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dk1"/>
                </a:solidFill>
                <a:latin typeface="Arial Rounded"/>
                <a:ea typeface="Arial Rounded"/>
                <a:cs typeface="Arial Rounded"/>
                <a:sym typeface="Arial Rounded"/>
              </a:rPr>
              <a:t>‹#›</a:t>
            </a:fld>
            <a:endParaRPr b="1" sz="1100">
              <a:solidFill>
                <a:schemeClr val="dk1"/>
              </a:solidFill>
              <a:latin typeface="Arial Rounded"/>
              <a:ea typeface="Arial Rounded"/>
              <a:cs typeface="Arial Rounded"/>
              <a:sym typeface="Arial Rounded"/>
            </a:endParaRPr>
          </a:p>
        </p:txBody>
      </p:sp>
      <p:sp>
        <p:nvSpPr>
          <p:cNvPr id="779" name="Google Shape;779;p64"/>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6" name="Shape 166"/>
        <p:cNvGrpSpPr/>
        <p:nvPr/>
      </p:nvGrpSpPr>
      <p:grpSpPr>
        <a:xfrm>
          <a:off x="0" y="0"/>
          <a:ext cx="0" cy="0"/>
          <a:chOff x="0" y="0"/>
          <a:chExt cx="0" cy="0"/>
        </a:xfrm>
      </p:grpSpPr>
      <p:sp>
        <p:nvSpPr>
          <p:cNvPr id="167" name="Google Shape;167;p24"/>
          <p:cNvSpPr/>
          <p:nvPr/>
        </p:nvSpPr>
        <p:spPr>
          <a:xfrm>
            <a:off x="1897425" y="783600"/>
            <a:ext cx="1404000" cy="4020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168" name="Google Shape;168;p24"/>
          <p:cNvSpPr txBox="1"/>
          <p:nvPr>
            <p:ph type="title"/>
          </p:nvPr>
        </p:nvSpPr>
        <p:spPr>
          <a:xfrm>
            <a:off x="484076" y="193900"/>
            <a:ext cx="7175400" cy="743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5000">
                <a:solidFill>
                  <a:schemeClr val="lt1"/>
                </a:solidFill>
                <a:latin typeface="Source Sans Pro"/>
                <a:ea typeface="Source Sans Pro"/>
                <a:cs typeface="Source Sans Pro"/>
                <a:sym typeface="Source Sans Pro"/>
              </a:rPr>
              <a:t>Biographies </a:t>
            </a:r>
            <a:r>
              <a:rPr lang="en" sz="3400">
                <a:solidFill>
                  <a:schemeClr val="lt1"/>
                </a:solidFill>
                <a:latin typeface="Source Sans Pro"/>
                <a:ea typeface="Source Sans Pro"/>
                <a:cs typeface="Source Sans Pro"/>
                <a:sym typeface="Source Sans Pro"/>
              </a:rPr>
              <a:t>cont.</a:t>
            </a:r>
            <a:endParaRPr sz="1700">
              <a:solidFill>
                <a:schemeClr val="lt1"/>
              </a:solidFill>
              <a:latin typeface="Source Sans Pro"/>
              <a:ea typeface="Source Sans Pro"/>
              <a:cs typeface="Source Sans Pro"/>
              <a:sym typeface="Source Sans Pro"/>
            </a:endParaRPr>
          </a:p>
        </p:txBody>
      </p:sp>
      <p:sp>
        <p:nvSpPr>
          <p:cNvPr id="169" name="Google Shape;169;p24"/>
          <p:cNvSpPr txBox="1"/>
          <p:nvPr>
            <p:ph idx="1" type="body"/>
          </p:nvPr>
        </p:nvSpPr>
        <p:spPr>
          <a:xfrm>
            <a:off x="2013600" y="2971800"/>
            <a:ext cx="2103900" cy="17247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b="0" lang="en" sz="1000">
                <a:solidFill>
                  <a:schemeClr val="lt1"/>
                </a:solidFill>
                <a:latin typeface="Source Sans Pro"/>
                <a:ea typeface="Source Sans Pro"/>
                <a:cs typeface="Source Sans Pro"/>
                <a:sym typeface="Source Sans Pro"/>
              </a:rPr>
              <a:t>Alysha is </a:t>
            </a:r>
            <a:r>
              <a:rPr b="0" lang="en" sz="1000">
                <a:solidFill>
                  <a:schemeClr val="lt1"/>
                </a:solidFill>
                <a:latin typeface="Source Sans Pro"/>
                <a:ea typeface="Source Sans Pro"/>
                <a:cs typeface="Source Sans Pro"/>
                <a:sym typeface="Source Sans Pro"/>
              </a:rPr>
              <a:t>a undergraduate Senior at Old Dominion University, currently working towards her Bachelor’s degree in Computer Science with a minor</a:t>
            </a:r>
            <a:r>
              <a:rPr b="0" lang="en" sz="1000">
                <a:solidFill>
                  <a:schemeClr val="lt1"/>
                </a:solidFill>
                <a:latin typeface="Source Sans Pro"/>
                <a:ea typeface="Source Sans Pro"/>
                <a:cs typeface="Source Sans Pro"/>
                <a:sym typeface="Source Sans Pro"/>
              </a:rPr>
              <a:t> in Cybersecurity. With a deep passion for technology, she is actively honing her skills to become a software engineer. </a:t>
            </a:r>
            <a:endParaRPr b="0" sz="1000">
              <a:solidFill>
                <a:schemeClr val="lt1"/>
              </a:solidFill>
              <a:latin typeface="Source Sans Pro"/>
              <a:ea typeface="Source Sans Pro"/>
              <a:cs typeface="Source Sans Pro"/>
              <a:sym typeface="Source Sans Pro"/>
            </a:endParaRPr>
          </a:p>
        </p:txBody>
      </p:sp>
      <p:sp>
        <p:nvSpPr>
          <p:cNvPr id="170" name="Google Shape;170;p24"/>
          <p:cNvSpPr txBox="1"/>
          <p:nvPr>
            <p:ph idx="1" type="body"/>
          </p:nvPr>
        </p:nvSpPr>
        <p:spPr>
          <a:xfrm>
            <a:off x="2166900" y="1063363"/>
            <a:ext cx="1797300" cy="319500"/>
          </a:xfrm>
          <a:prstGeom prst="rect">
            <a:avLst/>
          </a:prstGeom>
        </p:spPr>
        <p:txBody>
          <a:bodyPr anchorCtr="0" anchor="t" bIns="45700" lIns="91425" spcFirstLastPara="1" rIns="91425" wrap="square" tIns="45700">
            <a:normAutofit/>
          </a:bodyPr>
          <a:lstStyle/>
          <a:p>
            <a:pPr indent="0" lvl="0" marL="0" rtl="0" algn="ctr">
              <a:spcBef>
                <a:spcPts val="1400"/>
              </a:spcBef>
              <a:spcAft>
                <a:spcPts val="0"/>
              </a:spcAft>
              <a:buNone/>
            </a:pPr>
            <a:r>
              <a:rPr lang="en">
                <a:solidFill>
                  <a:schemeClr val="lt1"/>
                </a:solidFill>
                <a:latin typeface="Source Sans Pro"/>
                <a:ea typeface="Source Sans Pro"/>
                <a:cs typeface="Source Sans Pro"/>
                <a:sym typeface="Source Sans Pro"/>
              </a:rPr>
              <a:t>Alysha Morgan</a:t>
            </a:r>
            <a:endParaRPr>
              <a:solidFill>
                <a:schemeClr val="lt1"/>
              </a:solidFill>
              <a:latin typeface="Source Sans Pro"/>
              <a:ea typeface="Source Sans Pro"/>
              <a:cs typeface="Source Sans Pro"/>
              <a:sym typeface="Source Sans Pro"/>
            </a:endParaRPr>
          </a:p>
        </p:txBody>
      </p:sp>
      <p:sp>
        <p:nvSpPr>
          <p:cNvPr id="171" name="Google Shape;171;p24"/>
          <p:cNvSpPr txBox="1"/>
          <p:nvPr>
            <p:ph idx="1" type="body"/>
          </p:nvPr>
        </p:nvSpPr>
        <p:spPr>
          <a:xfrm>
            <a:off x="4267950" y="2971825"/>
            <a:ext cx="2103900" cy="18723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b="0" lang="en" sz="1000">
                <a:solidFill>
                  <a:schemeClr val="lt1"/>
                </a:solidFill>
                <a:latin typeface="Source Sans Pro"/>
                <a:ea typeface="Source Sans Pro"/>
                <a:cs typeface="Source Sans Pro"/>
                <a:sym typeface="Source Sans Pro"/>
              </a:rPr>
              <a:t>Nolan </a:t>
            </a:r>
            <a:r>
              <a:rPr b="0" lang="en" sz="1000">
                <a:solidFill>
                  <a:schemeClr val="lt1"/>
                </a:solidFill>
                <a:latin typeface="Source Sans Pro"/>
                <a:ea typeface="Source Sans Pro"/>
                <a:cs typeface="Source Sans Pro"/>
                <a:sym typeface="Source Sans Pro"/>
              </a:rPr>
              <a:t>is an undergraduate senior at Old Dominion University, aiming for a Bachelor’s degree in Computer Science.  He enjoys listening to music, and </a:t>
            </a:r>
            <a:r>
              <a:rPr b="0" lang="en" sz="1000">
                <a:solidFill>
                  <a:schemeClr val="lt1"/>
                </a:solidFill>
                <a:latin typeface="Source Sans Pro"/>
                <a:ea typeface="Source Sans Pro"/>
                <a:cs typeface="Source Sans Pro"/>
                <a:sym typeface="Source Sans Pro"/>
              </a:rPr>
              <a:t>is interested in using his skills to develop video games and open-source software tools.</a:t>
            </a:r>
            <a:endParaRPr b="0" sz="1000">
              <a:solidFill>
                <a:schemeClr val="lt1"/>
              </a:solidFill>
              <a:latin typeface="Source Sans Pro"/>
              <a:ea typeface="Source Sans Pro"/>
              <a:cs typeface="Source Sans Pro"/>
              <a:sym typeface="Source Sans Pro"/>
            </a:endParaRPr>
          </a:p>
        </p:txBody>
      </p:sp>
      <p:sp>
        <p:nvSpPr>
          <p:cNvPr id="172" name="Google Shape;172;p24"/>
          <p:cNvSpPr txBox="1"/>
          <p:nvPr>
            <p:ph idx="1" type="body"/>
          </p:nvPr>
        </p:nvSpPr>
        <p:spPr>
          <a:xfrm>
            <a:off x="6501375" y="2971825"/>
            <a:ext cx="2103900" cy="18723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b="0" lang="en" sz="1000">
                <a:solidFill>
                  <a:schemeClr val="lt1"/>
                </a:solidFill>
                <a:latin typeface="Source Sans Pro"/>
                <a:ea typeface="Source Sans Pro"/>
                <a:cs typeface="Source Sans Pro"/>
                <a:sym typeface="Source Sans Pro"/>
              </a:rPr>
              <a:t>Devan is an undergraduate senior at Old Dominion University for a Bachelor’s degree in Computer Science. He enjoys learning different kinds of technology. He </a:t>
            </a:r>
            <a:r>
              <a:rPr b="0" lang="en" sz="1000">
                <a:solidFill>
                  <a:schemeClr val="lt1"/>
                </a:solidFill>
                <a:latin typeface="Source Sans Pro"/>
                <a:ea typeface="Source Sans Pro"/>
                <a:cs typeface="Source Sans Pro"/>
                <a:sym typeface="Source Sans Pro"/>
              </a:rPr>
              <a:t>wants to write programs and develop video games.</a:t>
            </a:r>
            <a:endParaRPr b="0" sz="1000">
              <a:solidFill>
                <a:schemeClr val="lt1"/>
              </a:solidFill>
              <a:latin typeface="Source Sans Pro"/>
              <a:ea typeface="Source Sans Pro"/>
              <a:cs typeface="Source Sans Pro"/>
              <a:sym typeface="Source Sans Pro"/>
            </a:endParaRPr>
          </a:p>
        </p:txBody>
      </p:sp>
      <p:sp>
        <p:nvSpPr>
          <p:cNvPr id="173" name="Google Shape;173;p24"/>
          <p:cNvSpPr txBox="1"/>
          <p:nvPr>
            <p:ph idx="1" type="body"/>
          </p:nvPr>
        </p:nvSpPr>
        <p:spPr>
          <a:xfrm>
            <a:off x="4421250" y="1063375"/>
            <a:ext cx="1797300" cy="319500"/>
          </a:xfrm>
          <a:prstGeom prst="rect">
            <a:avLst/>
          </a:prstGeom>
        </p:spPr>
        <p:txBody>
          <a:bodyPr anchorCtr="0" anchor="t" bIns="45700" lIns="91425" spcFirstLastPara="1" rIns="91425" wrap="square" tIns="45700">
            <a:normAutofit/>
          </a:bodyPr>
          <a:lstStyle/>
          <a:p>
            <a:pPr indent="0" lvl="0" marL="0" rtl="0" algn="ctr">
              <a:spcBef>
                <a:spcPts val="1400"/>
              </a:spcBef>
              <a:spcAft>
                <a:spcPts val="0"/>
              </a:spcAft>
              <a:buNone/>
            </a:pPr>
            <a:r>
              <a:rPr lang="en">
                <a:solidFill>
                  <a:schemeClr val="lt1"/>
                </a:solidFill>
                <a:latin typeface="Source Sans Pro"/>
                <a:ea typeface="Source Sans Pro"/>
                <a:cs typeface="Source Sans Pro"/>
                <a:sym typeface="Source Sans Pro"/>
              </a:rPr>
              <a:t>Nolan Marchione</a:t>
            </a:r>
            <a:endParaRPr>
              <a:solidFill>
                <a:schemeClr val="lt1"/>
              </a:solidFill>
              <a:latin typeface="Source Sans Pro"/>
              <a:ea typeface="Source Sans Pro"/>
              <a:cs typeface="Source Sans Pro"/>
              <a:sym typeface="Source Sans Pro"/>
            </a:endParaRPr>
          </a:p>
        </p:txBody>
      </p:sp>
      <p:sp>
        <p:nvSpPr>
          <p:cNvPr id="174" name="Google Shape;174;p24"/>
          <p:cNvSpPr txBox="1"/>
          <p:nvPr>
            <p:ph idx="1" type="body"/>
          </p:nvPr>
        </p:nvSpPr>
        <p:spPr>
          <a:xfrm>
            <a:off x="6654675" y="1063375"/>
            <a:ext cx="1797300" cy="319500"/>
          </a:xfrm>
          <a:prstGeom prst="rect">
            <a:avLst/>
          </a:prstGeom>
        </p:spPr>
        <p:txBody>
          <a:bodyPr anchorCtr="0" anchor="t" bIns="45700" lIns="91425" spcFirstLastPara="1" rIns="91425" wrap="square" tIns="45700">
            <a:normAutofit/>
          </a:bodyPr>
          <a:lstStyle/>
          <a:p>
            <a:pPr indent="0" lvl="0" marL="0" rtl="0" algn="ctr">
              <a:spcBef>
                <a:spcPts val="1400"/>
              </a:spcBef>
              <a:spcAft>
                <a:spcPts val="0"/>
              </a:spcAft>
              <a:buNone/>
            </a:pPr>
            <a:r>
              <a:rPr lang="en">
                <a:solidFill>
                  <a:schemeClr val="lt1"/>
                </a:solidFill>
                <a:latin typeface="Source Sans Pro"/>
                <a:ea typeface="Source Sans Pro"/>
                <a:cs typeface="Source Sans Pro"/>
                <a:sym typeface="Source Sans Pro"/>
              </a:rPr>
              <a:t>Devan Hill</a:t>
            </a:r>
            <a:endParaRPr>
              <a:solidFill>
                <a:schemeClr val="lt1"/>
              </a:solidFill>
              <a:latin typeface="Source Sans Pro"/>
              <a:ea typeface="Source Sans Pro"/>
              <a:cs typeface="Source Sans Pro"/>
              <a:sym typeface="Source Sans Pro"/>
            </a:endParaRPr>
          </a:p>
        </p:txBody>
      </p:sp>
      <p:pic>
        <p:nvPicPr>
          <p:cNvPr descr="sketch of an open book, light bulb, and the word, &quot;idea&quot;" id="175" name="Google Shape;175;p24"/>
          <p:cNvPicPr preferRelativeResize="0"/>
          <p:nvPr/>
        </p:nvPicPr>
        <p:blipFill rotWithShape="1">
          <a:blip r:embed="rId3">
            <a:alphaModFix/>
          </a:blip>
          <a:srcRect b="40066" l="61814" r="-4777" t="-1216"/>
          <a:stretch/>
        </p:blipFill>
        <p:spPr>
          <a:xfrm rot="-416221">
            <a:off x="8277079" y="-31409"/>
            <a:ext cx="861910" cy="986453"/>
          </a:xfrm>
          <a:prstGeom prst="ellipse">
            <a:avLst/>
          </a:prstGeom>
          <a:noFill/>
          <a:ln>
            <a:noFill/>
          </a:ln>
        </p:spPr>
      </p:pic>
      <p:sp>
        <p:nvSpPr>
          <p:cNvPr id="176" name="Google Shape;176;p24"/>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lt1"/>
              </a:solidFill>
              <a:latin typeface="Source Sans Pro"/>
              <a:ea typeface="Source Sans Pro"/>
              <a:cs typeface="Source Sans Pro"/>
              <a:sym typeface="Source Sans Pro"/>
            </a:endParaRPr>
          </a:p>
        </p:txBody>
      </p:sp>
      <p:pic>
        <p:nvPicPr>
          <p:cNvPr id="177" name="Google Shape;177;p24"/>
          <p:cNvPicPr preferRelativeResize="0"/>
          <p:nvPr/>
        </p:nvPicPr>
        <p:blipFill rotWithShape="1">
          <a:blip r:embed="rId4">
            <a:alphaModFix/>
          </a:blip>
          <a:srcRect b="0" l="0" r="0" t="18193"/>
          <a:stretch/>
        </p:blipFill>
        <p:spPr>
          <a:xfrm>
            <a:off x="4554525" y="1381225"/>
            <a:ext cx="1530752" cy="1497426"/>
          </a:xfrm>
          <a:prstGeom prst="rect">
            <a:avLst/>
          </a:prstGeom>
          <a:noFill/>
          <a:ln>
            <a:noFill/>
          </a:ln>
        </p:spPr>
      </p:pic>
      <p:pic>
        <p:nvPicPr>
          <p:cNvPr id="178" name="Google Shape;178;p24"/>
          <p:cNvPicPr preferRelativeResize="0"/>
          <p:nvPr/>
        </p:nvPicPr>
        <p:blipFill rotWithShape="1">
          <a:blip r:embed="rId5">
            <a:alphaModFix/>
          </a:blip>
          <a:srcRect b="40663" l="0" r="0" t="0"/>
          <a:stretch/>
        </p:blipFill>
        <p:spPr>
          <a:xfrm>
            <a:off x="6787950" y="1381225"/>
            <a:ext cx="1530749" cy="1497426"/>
          </a:xfrm>
          <a:prstGeom prst="rect">
            <a:avLst/>
          </a:prstGeom>
          <a:noFill/>
          <a:ln>
            <a:noFill/>
          </a:ln>
        </p:spPr>
      </p:pic>
      <p:sp>
        <p:nvSpPr>
          <p:cNvPr id="179" name="Google Shape;179;p24"/>
          <p:cNvSpPr txBox="1"/>
          <p:nvPr>
            <p:ph idx="12" type="sldNum"/>
          </p:nvPr>
        </p:nvSpPr>
        <p:spPr>
          <a:xfrm>
            <a:off x="8556784"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a:solidFill>
                <a:schemeClr val="lt1"/>
              </a:solidFill>
              <a:latin typeface="Arial Rounded"/>
              <a:ea typeface="Arial Rounded"/>
              <a:cs typeface="Arial Rounded"/>
              <a:sym typeface="Arial Rounded"/>
            </a:endParaRPr>
          </a:p>
        </p:txBody>
      </p:sp>
      <p:sp>
        <p:nvSpPr>
          <p:cNvPr id="180" name="Google Shape;180;p24"/>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pic>
        <p:nvPicPr>
          <p:cNvPr id="181" name="Google Shape;181;p24"/>
          <p:cNvPicPr preferRelativeResize="0"/>
          <p:nvPr/>
        </p:nvPicPr>
        <p:blipFill>
          <a:blip r:embed="rId6">
            <a:alphaModFix/>
          </a:blip>
          <a:stretch>
            <a:fillRect/>
          </a:stretch>
        </p:blipFill>
        <p:spPr>
          <a:xfrm>
            <a:off x="2320943" y="1381225"/>
            <a:ext cx="1489219" cy="14974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86" name="Shape 186"/>
        <p:cNvGrpSpPr/>
        <p:nvPr/>
      </p:nvGrpSpPr>
      <p:grpSpPr>
        <a:xfrm>
          <a:off x="0" y="0"/>
          <a:ext cx="0" cy="0"/>
          <a:chOff x="0" y="0"/>
          <a:chExt cx="0" cy="0"/>
        </a:xfrm>
      </p:grpSpPr>
      <p:sp>
        <p:nvSpPr>
          <p:cNvPr id="187" name="Google Shape;187;p25"/>
          <p:cNvSpPr txBox="1"/>
          <p:nvPr>
            <p:ph type="title"/>
          </p:nvPr>
        </p:nvSpPr>
        <p:spPr>
          <a:xfrm>
            <a:off x="654900" y="817901"/>
            <a:ext cx="3544200" cy="1600200"/>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accent1"/>
              </a:buClr>
              <a:buSzPts val="5000"/>
              <a:buFont typeface="Aharoni"/>
              <a:buNone/>
            </a:pPr>
            <a:r>
              <a:rPr lang="en" sz="5000">
                <a:latin typeface="Source Sans Pro"/>
                <a:ea typeface="Source Sans Pro"/>
                <a:cs typeface="Source Sans Pro"/>
                <a:sym typeface="Source Sans Pro"/>
              </a:rPr>
              <a:t>Terms</a:t>
            </a:r>
            <a:endParaRPr>
              <a:latin typeface="Source Sans Pro"/>
              <a:ea typeface="Source Sans Pro"/>
              <a:cs typeface="Source Sans Pro"/>
              <a:sym typeface="Source Sans Pro"/>
            </a:endParaRPr>
          </a:p>
        </p:txBody>
      </p:sp>
      <p:pic>
        <p:nvPicPr>
          <p:cNvPr descr="sketch of a few books with a pencil" id="188" name="Google Shape;188;p25"/>
          <p:cNvPicPr preferRelativeResize="0"/>
          <p:nvPr/>
        </p:nvPicPr>
        <p:blipFill rotWithShape="1">
          <a:blip r:embed="rId3">
            <a:alphaModFix/>
          </a:blip>
          <a:srcRect b="0" l="0" r="0" t="0"/>
          <a:stretch/>
        </p:blipFill>
        <p:spPr>
          <a:xfrm>
            <a:off x="1985343" y="3041184"/>
            <a:ext cx="1428750" cy="1671638"/>
          </a:xfrm>
          <a:prstGeom prst="rect">
            <a:avLst/>
          </a:prstGeom>
          <a:noFill/>
          <a:ln>
            <a:noFill/>
          </a:ln>
        </p:spPr>
      </p:pic>
      <p:sp>
        <p:nvSpPr>
          <p:cNvPr id="189" name="Google Shape;189;p25"/>
          <p:cNvSpPr txBox="1"/>
          <p:nvPr>
            <p:ph idx="1" type="body"/>
          </p:nvPr>
        </p:nvSpPr>
        <p:spPr>
          <a:xfrm>
            <a:off x="4107475" y="409375"/>
            <a:ext cx="4629300" cy="3705300"/>
          </a:xfrm>
          <a:prstGeom prst="rect">
            <a:avLst/>
          </a:prstGeom>
          <a:noFill/>
          <a:ln>
            <a:noFill/>
          </a:ln>
        </p:spPr>
        <p:txBody>
          <a:bodyPr anchorCtr="0" anchor="t" bIns="45700" lIns="91425" spcFirstLastPara="1" rIns="91425" wrap="square" tIns="45700">
            <a:noAutofit/>
          </a:bodyPr>
          <a:lstStyle/>
          <a:p>
            <a:pPr indent="-203200" lvl="0" marL="228600" rtl="0" algn="l">
              <a:lnSpc>
                <a:spcPct val="115000"/>
              </a:lnSpc>
              <a:spcBef>
                <a:spcPts val="0"/>
              </a:spcBef>
              <a:spcAft>
                <a:spcPts val="0"/>
              </a:spcAft>
              <a:buClr>
                <a:schemeClr val="lt1"/>
              </a:buClr>
              <a:buSzPts val="1200"/>
              <a:buFont typeface="Lexend Medium"/>
              <a:buChar char="•"/>
            </a:pPr>
            <a:r>
              <a:rPr b="0" lang="en" sz="1200">
                <a:latin typeface="Lexend ExtraBold"/>
                <a:ea typeface="Lexend ExtraBold"/>
                <a:cs typeface="Lexend ExtraBold"/>
                <a:sym typeface="Lexend ExtraBold"/>
              </a:rPr>
              <a:t>Confirmation</a:t>
            </a:r>
            <a:r>
              <a:rPr b="0" lang="en" sz="1200">
                <a:latin typeface="Lexend ExtraBold"/>
                <a:ea typeface="Lexend ExtraBold"/>
                <a:cs typeface="Lexend ExtraBold"/>
                <a:sym typeface="Lexend ExtraBold"/>
              </a:rPr>
              <a:t> Bias</a:t>
            </a:r>
            <a:r>
              <a:rPr b="0" lang="en" sz="1200">
                <a:latin typeface="Lexend Medium"/>
                <a:ea typeface="Lexend Medium"/>
                <a:cs typeface="Lexend Medium"/>
                <a:sym typeface="Lexend Medium"/>
              </a:rPr>
              <a:t> -</a:t>
            </a:r>
            <a:r>
              <a:rPr b="0" lang="en" sz="1200">
                <a:latin typeface="Lexend"/>
                <a:ea typeface="Lexend"/>
                <a:cs typeface="Lexend"/>
                <a:sym typeface="Lexend"/>
              </a:rPr>
              <a:t> A </a:t>
            </a:r>
            <a:r>
              <a:rPr b="0" lang="en" sz="1200">
                <a:latin typeface="Lexend"/>
                <a:ea typeface="Lexend"/>
                <a:cs typeface="Lexend"/>
                <a:sym typeface="Lexend"/>
              </a:rPr>
              <a:t>cognitive</a:t>
            </a:r>
            <a:r>
              <a:rPr b="0" lang="en" sz="1200">
                <a:latin typeface="Lexend"/>
                <a:ea typeface="Lexend"/>
                <a:cs typeface="Lexend"/>
                <a:sym typeface="Lexend"/>
              </a:rPr>
              <a:t> bias that involves seeking, </a:t>
            </a:r>
            <a:r>
              <a:rPr b="0" lang="en" sz="1200">
                <a:latin typeface="Lexend"/>
                <a:ea typeface="Lexend"/>
                <a:cs typeface="Lexend"/>
                <a:sym typeface="Lexend"/>
              </a:rPr>
              <a:t>interpreting</a:t>
            </a:r>
            <a:r>
              <a:rPr b="0" lang="en" sz="1200">
                <a:latin typeface="Lexend"/>
                <a:ea typeface="Lexend"/>
                <a:cs typeface="Lexend"/>
                <a:sym typeface="Lexend"/>
              </a:rPr>
              <a:t>, and </a:t>
            </a:r>
            <a:r>
              <a:rPr b="0" lang="en" sz="1200">
                <a:latin typeface="Lexend"/>
                <a:ea typeface="Lexend"/>
                <a:cs typeface="Lexend"/>
                <a:sym typeface="Lexend"/>
              </a:rPr>
              <a:t>remembering</a:t>
            </a:r>
            <a:r>
              <a:rPr b="0" lang="en" sz="1200">
                <a:latin typeface="Lexend"/>
                <a:ea typeface="Lexend"/>
                <a:cs typeface="Lexend"/>
                <a:sym typeface="Lexend"/>
              </a:rPr>
              <a:t> information that confirms one’s preconceptions (American </a:t>
            </a:r>
            <a:r>
              <a:rPr b="0" lang="en" sz="1200">
                <a:latin typeface="Lexend"/>
                <a:ea typeface="Lexend"/>
                <a:cs typeface="Lexend"/>
                <a:sym typeface="Lexend"/>
              </a:rPr>
              <a:t>Psychological</a:t>
            </a:r>
            <a:r>
              <a:rPr b="0" lang="en" sz="1200">
                <a:latin typeface="Lexend"/>
                <a:ea typeface="Lexend"/>
                <a:cs typeface="Lexend"/>
                <a:sym typeface="Lexend"/>
              </a:rPr>
              <a:t> Association n.d.).</a:t>
            </a:r>
            <a:endParaRPr b="0" sz="1200">
              <a:latin typeface="Lexend Medium"/>
              <a:ea typeface="Lexend Medium"/>
              <a:cs typeface="Lexend Medium"/>
              <a:sym typeface="Lexend Medium"/>
            </a:endParaRPr>
          </a:p>
          <a:p>
            <a:pPr indent="-203200" lvl="0" marL="228600" rtl="0" algn="l">
              <a:lnSpc>
                <a:spcPct val="115000"/>
              </a:lnSpc>
              <a:spcBef>
                <a:spcPts val="1000"/>
              </a:spcBef>
              <a:spcAft>
                <a:spcPts val="0"/>
              </a:spcAft>
              <a:buClr>
                <a:schemeClr val="lt1"/>
              </a:buClr>
              <a:buSzPts val="1200"/>
              <a:buFont typeface="Lexend Medium"/>
              <a:buChar char="•"/>
            </a:pPr>
            <a:r>
              <a:rPr b="0" lang="en" sz="1200">
                <a:latin typeface="Lexend ExtraBold"/>
                <a:ea typeface="Lexend ExtraBold"/>
                <a:cs typeface="Lexend ExtraBold"/>
                <a:sym typeface="Lexend ExtraBold"/>
              </a:rPr>
              <a:t>Critical Thinking</a:t>
            </a:r>
            <a:r>
              <a:rPr b="0" lang="en" sz="1200">
                <a:latin typeface="Lexend Medium"/>
                <a:ea typeface="Lexend Medium"/>
                <a:cs typeface="Lexend Medium"/>
                <a:sym typeface="Lexend Medium"/>
              </a:rPr>
              <a:t> - </a:t>
            </a:r>
            <a:r>
              <a:rPr b="0" lang="en" sz="1200">
                <a:latin typeface="Lexend"/>
                <a:ea typeface="Lexend"/>
                <a:cs typeface="Lexend"/>
                <a:sym typeface="Lexend"/>
              </a:rPr>
              <a:t>The ability to think clearly and rationally, </a:t>
            </a:r>
            <a:r>
              <a:rPr b="0" lang="en" sz="1200">
                <a:latin typeface="Lexend"/>
                <a:ea typeface="Lexend"/>
                <a:cs typeface="Lexend"/>
                <a:sym typeface="Lexend"/>
              </a:rPr>
              <a:t>understanding</a:t>
            </a:r>
            <a:r>
              <a:rPr b="0" lang="en" sz="1200">
                <a:latin typeface="Lexend"/>
                <a:ea typeface="Lexend"/>
                <a:cs typeface="Lexend"/>
                <a:sym typeface="Lexend"/>
              </a:rPr>
              <a:t> the logical connection between ideas and the ability to make reasoned </a:t>
            </a:r>
            <a:r>
              <a:rPr b="0" lang="en" sz="1200">
                <a:latin typeface="Lexend"/>
                <a:ea typeface="Lexend"/>
                <a:cs typeface="Lexend"/>
                <a:sym typeface="Lexend"/>
              </a:rPr>
              <a:t>judgements (American Psychological Association n.d.).</a:t>
            </a:r>
            <a:endParaRPr b="0" sz="1200">
              <a:latin typeface="Lexend Medium"/>
              <a:ea typeface="Lexend Medium"/>
              <a:cs typeface="Lexend Medium"/>
              <a:sym typeface="Lexend Medium"/>
            </a:endParaRPr>
          </a:p>
          <a:p>
            <a:pPr indent="-203200" lvl="0" marL="228600" rtl="0" algn="l">
              <a:lnSpc>
                <a:spcPct val="115000"/>
              </a:lnSpc>
              <a:spcBef>
                <a:spcPts val="1000"/>
              </a:spcBef>
              <a:spcAft>
                <a:spcPts val="0"/>
              </a:spcAft>
              <a:buSzPts val="1200"/>
              <a:buFont typeface="Lexend Medium"/>
              <a:buChar char="•"/>
            </a:pPr>
            <a:r>
              <a:rPr b="0" lang="en" sz="1200">
                <a:latin typeface="Lexend ExtraBold"/>
                <a:ea typeface="Lexend ExtraBold"/>
                <a:cs typeface="Lexend ExtraBold"/>
                <a:sym typeface="Lexend ExtraBold"/>
              </a:rPr>
              <a:t>Fact-Checking</a:t>
            </a:r>
            <a:r>
              <a:rPr b="0" lang="en" sz="1200">
                <a:latin typeface="Lexend Medium"/>
                <a:ea typeface="Lexend Medium"/>
                <a:cs typeface="Lexend Medium"/>
                <a:sym typeface="Lexend Medium"/>
              </a:rPr>
              <a:t> - </a:t>
            </a:r>
            <a:r>
              <a:rPr b="0" lang="en" sz="1200">
                <a:latin typeface="Lexend"/>
                <a:ea typeface="Lexend"/>
                <a:cs typeface="Lexend"/>
                <a:sym typeface="Lexend"/>
              </a:rPr>
              <a:t>The process of verifying the accuracy of claims made in public discourse and journalism (Cambridge English Dictionary n.d.).</a:t>
            </a:r>
            <a:endParaRPr b="0" sz="1200">
              <a:latin typeface="Lexend Medium"/>
              <a:ea typeface="Lexend Medium"/>
              <a:cs typeface="Lexend Medium"/>
              <a:sym typeface="Lexend Medium"/>
            </a:endParaRPr>
          </a:p>
          <a:p>
            <a:pPr indent="-203200" lvl="0" marL="228600" rtl="0" algn="l">
              <a:lnSpc>
                <a:spcPct val="115000"/>
              </a:lnSpc>
              <a:spcBef>
                <a:spcPts val="1000"/>
              </a:spcBef>
              <a:spcAft>
                <a:spcPts val="0"/>
              </a:spcAft>
              <a:buSzPts val="1200"/>
              <a:buFont typeface="Lexend Medium"/>
              <a:buChar char="•"/>
            </a:pPr>
            <a:r>
              <a:rPr b="0" lang="en" sz="1200">
                <a:latin typeface="Lexend ExtraBold"/>
                <a:ea typeface="Lexend ExtraBold"/>
                <a:cs typeface="Lexend ExtraBold"/>
                <a:sym typeface="Lexend ExtraBold"/>
              </a:rPr>
              <a:t>False Dilemma</a:t>
            </a:r>
            <a:r>
              <a:rPr b="0" lang="en" sz="1200">
                <a:latin typeface="Lexend Medium"/>
                <a:ea typeface="Lexend Medium"/>
                <a:cs typeface="Lexend Medium"/>
                <a:sym typeface="Lexend Medium"/>
              </a:rPr>
              <a:t> - </a:t>
            </a:r>
            <a:r>
              <a:rPr b="0" lang="en" sz="1200">
                <a:latin typeface="Lexend"/>
                <a:ea typeface="Lexend"/>
                <a:cs typeface="Lexend"/>
                <a:sym typeface="Lexend"/>
              </a:rPr>
              <a:t>A fallacy that presents a limited set of options as the only possible choices when there may be other alternatives (Excelsior OWL n.d.).</a:t>
            </a:r>
            <a:endParaRPr b="0" sz="1200">
              <a:latin typeface="Lexend Medium"/>
              <a:ea typeface="Lexend Medium"/>
              <a:cs typeface="Lexend Medium"/>
              <a:sym typeface="Lexend Medium"/>
            </a:endParaRPr>
          </a:p>
          <a:p>
            <a:pPr indent="-203200" lvl="0" marL="228600" rtl="0" algn="l">
              <a:lnSpc>
                <a:spcPct val="115000"/>
              </a:lnSpc>
              <a:spcBef>
                <a:spcPts val="1000"/>
              </a:spcBef>
              <a:spcAft>
                <a:spcPts val="0"/>
              </a:spcAft>
              <a:buSzPts val="1200"/>
              <a:buFont typeface="Lexend Medium"/>
              <a:buChar char="•"/>
            </a:pPr>
            <a:r>
              <a:rPr b="0" lang="en" sz="1200">
                <a:latin typeface="Lexend ExtraBold"/>
                <a:ea typeface="Lexend ExtraBold"/>
                <a:cs typeface="Lexend ExtraBold"/>
                <a:sym typeface="Lexend ExtraBold"/>
              </a:rPr>
              <a:t>Logical Fallacy</a:t>
            </a:r>
            <a:r>
              <a:rPr b="0" lang="en" sz="1200">
                <a:latin typeface="Lexend Medium"/>
                <a:ea typeface="Lexend Medium"/>
                <a:cs typeface="Lexend Medium"/>
                <a:sym typeface="Lexend Medium"/>
              </a:rPr>
              <a:t> - </a:t>
            </a:r>
            <a:r>
              <a:rPr b="0" lang="en" sz="1200">
                <a:latin typeface="Lexend"/>
                <a:ea typeface="Lexend"/>
                <a:cs typeface="Lexend"/>
                <a:sym typeface="Lexend"/>
              </a:rPr>
              <a:t>An error in reasoning or a flawed argument that can make an argument appear valid when it is not (Nikolopoulou, 2023).</a:t>
            </a:r>
            <a:endParaRPr b="0" sz="1200">
              <a:latin typeface="Lexend Medium"/>
              <a:ea typeface="Lexend Medium"/>
              <a:cs typeface="Lexend Medium"/>
              <a:sym typeface="Lexend Medium"/>
            </a:endParaRPr>
          </a:p>
          <a:p>
            <a:pPr indent="0" lvl="0" marL="228600" rtl="0" algn="l">
              <a:lnSpc>
                <a:spcPct val="100000"/>
              </a:lnSpc>
              <a:spcBef>
                <a:spcPts val="1000"/>
              </a:spcBef>
              <a:spcAft>
                <a:spcPts val="0"/>
              </a:spcAft>
              <a:buNone/>
            </a:pPr>
            <a:r>
              <a:t/>
            </a:r>
            <a:endParaRPr b="0" sz="1100">
              <a:latin typeface="Lexend"/>
              <a:ea typeface="Lexend"/>
              <a:cs typeface="Lexend"/>
              <a:sym typeface="Lexend"/>
            </a:endParaRPr>
          </a:p>
          <a:p>
            <a:pPr indent="0" lvl="0" marL="228600" rtl="0" algn="l">
              <a:lnSpc>
                <a:spcPct val="95000"/>
              </a:lnSpc>
              <a:spcBef>
                <a:spcPts val="1400"/>
              </a:spcBef>
              <a:spcAft>
                <a:spcPts val="0"/>
              </a:spcAft>
              <a:buSzPts val="440"/>
              <a:buNone/>
            </a:pPr>
            <a:r>
              <a:t/>
            </a:r>
            <a:endParaRPr sz="800"/>
          </a:p>
        </p:txBody>
      </p:sp>
      <p:sp>
        <p:nvSpPr>
          <p:cNvPr id="190" name="Google Shape;190;p25"/>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Design</a:t>
            </a:r>
            <a:endParaRPr sz="1100">
              <a:solidFill>
                <a:schemeClr val="lt1"/>
              </a:solidFill>
              <a:latin typeface="Source Sans Pro"/>
              <a:ea typeface="Source Sans Pro"/>
              <a:cs typeface="Source Sans Pro"/>
              <a:sym typeface="Source Sans Pro"/>
            </a:endParaRPr>
          </a:p>
        </p:txBody>
      </p:sp>
      <p:sp>
        <p:nvSpPr>
          <p:cNvPr id="191" name="Google Shape;191;p25"/>
          <p:cNvSpPr txBox="1"/>
          <p:nvPr>
            <p:ph idx="12" type="sldNum"/>
          </p:nvPr>
        </p:nvSpPr>
        <p:spPr>
          <a:xfrm>
            <a:off x="8532984" y="47896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b="1" sz="1200">
              <a:latin typeface="Lexend"/>
              <a:ea typeface="Lexend"/>
              <a:cs typeface="Lexend"/>
              <a:sym typeface="Lexend"/>
            </a:endParaRPr>
          </a:p>
        </p:txBody>
      </p:sp>
      <p:sp>
        <p:nvSpPr>
          <p:cNvPr id="192" name="Google Shape;192;p25"/>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animEffect filter="fade" transition="in">
                                      <p:cBhvr>
                                        <p:cTn dur="500"/>
                                        <p:tgtEl>
                                          <p:spTgt spid="1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1" st="1"/>
                                            </p:txEl>
                                          </p:spTgt>
                                        </p:tgtEl>
                                        <p:attrNameLst>
                                          <p:attrName>style.visibility</p:attrName>
                                        </p:attrNameLst>
                                      </p:cBhvr>
                                      <p:to>
                                        <p:strVal val="visible"/>
                                      </p:to>
                                    </p:set>
                                    <p:animEffect filter="fade" transition="in">
                                      <p:cBhvr>
                                        <p:cTn dur="500"/>
                                        <p:tgtEl>
                                          <p:spTgt spid="1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2" st="2"/>
                                            </p:txEl>
                                          </p:spTgt>
                                        </p:tgtEl>
                                        <p:attrNameLst>
                                          <p:attrName>style.visibility</p:attrName>
                                        </p:attrNameLst>
                                      </p:cBhvr>
                                      <p:to>
                                        <p:strVal val="visible"/>
                                      </p:to>
                                    </p:set>
                                    <p:animEffect filter="fade" transition="in">
                                      <p:cBhvr>
                                        <p:cTn dur="500"/>
                                        <p:tgtEl>
                                          <p:spTgt spid="1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3" st="3"/>
                                            </p:txEl>
                                          </p:spTgt>
                                        </p:tgtEl>
                                        <p:attrNameLst>
                                          <p:attrName>style.visibility</p:attrName>
                                        </p:attrNameLst>
                                      </p:cBhvr>
                                      <p:to>
                                        <p:strVal val="visible"/>
                                      </p:to>
                                    </p:set>
                                    <p:animEffect filter="fade" transition="in">
                                      <p:cBhvr>
                                        <p:cTn dur="500"/>
                                        <p:tgtEl>
                                          <p:spTgt spid="1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4" st="4"/>
                                            </p:txEl>
                                          </p:spTgt>
                                        </p:tgtEl>
                                        <p:attrNameLst>
                                          <p:attrName>style.visibility</p:attrName>
                                        </p:attrNameLst>
                                      </p:cBhvr>
                                      <p:to>
                                        <p:strVal val="visible"/>
                                      </p:to>
                                    </p:set>
                                    <p:animEffect filter="fade" transition="in">
                                      <p:cBhvr>
                                        <p:cTn dur="500"/>
                                        <p:tgtEl>
                                          <p:spTgt spid="18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5" st="5"/>
                                            </p:txEl>
                                          </p:spTgt>
                                        </p:tgtEl>
                                        <p:attrNameLst>
                                          <p:attrName>style.visibility</p:attrName>
                                        </p:attrNameLst>
                                      </p:cBhvr>
                                      <p:to>
                                        <p:strVal val="visible"/>
                                      </p:to>
                                    </p:set>
                                    <p:animEffect filter="fade" transition="in">
                                      <p:cBhvr>
                                        <p:cTn dur="500"/>
                                        <p:tgtEl>
                                          <p:spTgt spid="18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6" st="6"/>
                                            </p:txEl>
                                          </p:spTgt>
                                        </p:tgtEl>
                                        <p:attrNameLst>
                                          <p:attrName>style.visibility</p:attrName>
                                        </p:attrNameLst>
                                      </p:cBhvr>
                                      <p:to>
                                        <p:strVal val="visible"/>
                                      </p:to>
                                    </p:set>
                                    <p:animEffect filter="fade" transition="in">
                                      <p:cBhvr>
                                        <p:cTn dur="500"/>
                                        <p:tgtEl>
                                          <p:spTgt spid="18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7" name="Shape 197"/>
        <p:cNvGrpSpPr/>
        <p:nvPr/>
      </p:nvGrpSpPr>
      <p:grpSpPr>
        <a:xfrm>
          <a:off x="0" y="0"/>
          <a:ext cx="0" cy="0"/>
          <a:chOff x="0" y="0"/>
          <a:chExt cx="0" cy="0"/>
        </a:xfrm>
      </p:grpSpPr>
      <p:sp>
        <p:nvSpPr>
          <p:cNvPr id="198" name="Google Shape;198;p26"/>
          <p:cNvSpPr txBox="1"/>
          <p:nvPr>
            <p:ph type="title"/>
          </p:nvPr>
        </p:nvSpPr>
        <p:spPr>
          <a:xfrm>
            <a:off x="-190025" y="823876"/>
            <a:ext cx="3544200" cy="1600200"/>
          </a:xfrm>
          <a:prstGeom prst="rect">
            <a:avLst/>
          </a:prstGeom>
          <a:noFill/>
          <a:ln>
            <a:noFill/>
          </a:ln>
        </p:spPr>
        <p:txBody>
          <a:bodyPr anchorCtr="0" anchor="t" bIns="45700" lIns="91425" spcFirstLastPara="1" rIns="91425" wrap="square" tIns="45700">
            <a:normAutofit/>
          </a:bodyPr>
          <a:lstStyle/>
          <a:p>
            <a:pPr indent="0" lvl="0" marL="0" rtl="0" algn="ctr">
              <a:lnSpc>
                <a:spcPct val="85000"/>
              </a:lnSpc>
              <a:spcBef>
                <a:spcPts val="0"/>
              </a:spcBef>
              <a:spcAft>
                <a:spcPts val="0"/>
              </a:spcAft>
              <a:buClr>
                <a:schemeClr val="accent1"/>
              </a:buClr>
              <a:buSzPts val="5000"/>
              <a:buFont typeface="Aharoni"/>
              <a:buNone/>
            </a:pPr>
            <a:r>
              <a:rPr lang="en" sz="5000">
                <a:latin typeface="Source Sans Pro"/>
                <a:ea typeface="Source Sans Pro"/>
                <a:cs typeface="Source Sans Pro"/>
                <a:sym typeface="Source Sans Pro"/>
              </a:rPr>
              <a:t>Terms</a:t>
            </a:r>
            <a:r>
              <a:rPr lang="en" sz="5000">
                <a:latin typeface="Source Sans Pro"/>
                <a:ea typeface="Source Sans Pro"/>
                <a:cs typeface="Source Sans Pro"/>
                <a:sym typeface="Source Sans Pro"/>
              </a:rPr>
              <a:t> </a:t>
            </a:r>
            <a:endParaRPr sz="5000">
              <a:latin typeface="Source Sans Pro"/>
              <a:ea typeface="Source Sans Pro"/>
              <a:cs typeface="Source Sans Pro"/>
              <a:sym typeface="Source Sans Pro"/>
            </a:endParaRPr>
          </a:p>
          <a:p>
            <a:pPr indent="0" lvl="0" marL="0" rtl="0" algn="ctr">
              <a:lnSpc>
                <a:spcPct val="85000"/>
              </a:lnSpc>
              <a:spcBef>
                <a:spcPts val="0"/>
              </a:spcBef>
              <a:spcAft>
                <a:spcPts val="0"/>
              </a:spcAft>
              <a:buClr>
                <a:schemeClr val="accent1"/>
              </a:buClr>
              <a:buSzPts val="5000"/>
              <a:buFont typeface="Aharoni"/>
              <a:buNone/>
            </a:pPr>
            <a:r>
              <a:rPr lang="en" sz="3400">
                <a:latin typeface="Source Sans Pro"/>
                <a:ea typeface="Source Sans Pro"/>
                <a:cs typeface="Source Sans Pro"/>
                <a:sym typeface="Source Sans Pro"/>
              </a:rPr>
              <a:t>cont.</a:t>
            </a:r>
            <a:endParaRPr sz="3400">
              <a:latin typeface="Source Sans Pro"/>
              <a:ea typeface="Source Sans Pro"/>
              <a:cs typeface="Source Sans Pro"/>
              <a:sym typeface="Source Sans Pro"/>
            </a:endParaRPr>
          </a:p>
        </p:txBody>
      </p:sp>
      <p:pic>
        <p:nvPicPr>
          <p:cNvPr descr="sketch of a few books with a pencil" id="199" name="Google Shape;199;p26"/>
          <p:cNvPicPr preferRelativeResize="0"/>
          <p:nvPr/>
        </p:nvPicPr>
        <p:blipFill rotWithShape="1">
          <a:blip r:embed="rId3">
            <a:alphaModFix/>
          </a:blip>
          <a:srcRect b="0" l="0" r="0" t="0"/>
          <a:stretch/>
        </p:blipFill>
        <p:spPr>
          <a:xfrm>
            <a:off x="1985343" y="3041184"/>
            <a:ext cx="1428750" cy="1671638"/>
          </a:xfrm>
          <a:prstGeom prst="rect">
            <a:avLst/>
          </a:prstGeom>
          <a:noFill/>
          <a:ln>
            <a:noFill/>
          </a:ln>
        </p:spPr>
      </p:pic>
      <p:sp>
        <p:nvSpPr>
          <p:cNvPr id="200" name="Google Shape;200;p26"/>
          <p:cNvSpPr txBox="1"/>
          <p:nvPr>
            <p:ph idx="1" type="body"/>
          </p:nvPr>
        </p:nvSpPr>
        <p:spPr>
          <a:xfrm>
            <a:off x="4134425" y="942900"/>
            <a:ext cx="4463100" cy="3257700"/>
          </a:xfrm>
          <a:prstGeom prst="rect">
            <a:avLst/>
          </a:prstGeom>
          <a:noFill/>
          <a:ln>
            <a:noFill/>
          </a:ln>
        </p:spPr>
        <p:txBody>
          <a:bodyPr anchorCtr="0" anchor="t" bIns="45700" lIns="91425" spcFirstLastPara="1" rIns="91425" wrap="square" tIns="45700">
            <a:noAutofit/>
          </a:bodyPr>
          <a:lstStyle/>
          <a:p>
            <a:pPr indent="-203200" lvl="0" marL="228600" rtl="0" algn="l">
              <a:lnSpc>
                <a:spcPct val="115000"/>
              </a:lnSpc>
              <a:spcBef>
                <a:spcPts val="0"/>
              </a:spcBef>
              <a:spcAft>
                <a:spcPts val="0"/>
              </a:spcAft>
              <a:buSzPts val="1200"/>
              <a:buFont typeface="Lexend Medium"/>
              <a:buChar char="•"/>
            </a:pPr>
            <a:r>
              <a:rPr b="0" lang="en" sz="1200">
                <a:latin typeface="Lexend ExtraBold"/>
                <a:ea typeface="Lexend ExtraBold"/>
                <a:cs typeface="Lexend ExtraBold"/>
                <a:sym typeface="Lexend ExtraBold"/>
              </a:rPr>
              <a:t>Misinformation</a:t>
            </a:r>
            <a:r>
              <a:rPr b="0" lang="en" sz="1200">
                <a:latin typeface="Lexend Medium"/>
                <a:ea typeface="Lexend Medium"/>
                <a:cs typeface="Lexend Medium"/>
                <a:sym typeface="Lexend Medium"/>
              </a:rPr>
              <a:t> - </a:t>
            </a:r>
            <a:r>
              <a:rPr b="0" lang="en" sz="1200">
                <a:latin typeface="Lexend"/>
                <a:ea typeface="Lexend"/>
                <a:cs typeface="Lexend"/>
                <a:sym typeface="Lexend"/>
              </a:rPr>
              <a:t>False or inaccurate information shared, often unintentionally, without the intent to deceive (Dictionary.com n.d.).</a:t>
            </a:r>
            <a:endParaRPr b="0" sz="1200">
              <a:latin typeface="Lexend Medium"/>
              <a:ea typeface="Lexend Medium"/>
              <a:cs typeface="Lexend Medium"/>
              <a:sym typeface="Lexend Medium"/>
            </a:endParaRPr>
          </a:p>
          <a:p>
            <a:pPr indent="-203200" lvl="0" marL="228600" rtl="0" algn="l">
              <a:lnSpc>
                <a:spcPct val="115000"/>
              </a:lnSpc>
              <a:spcBef>
                <a:spcPts val="1000"/>
              </a:spcBef>
              <a:spcAft>
                <a:spcPts val="0"/>
              </a:spcAft>
              <a:buSzPts val="1200"/>
              <a:buFont typeface="Lexend Medium"/>
              <a:buChar char="•"/>
            </a:pPr>
            <a:r>
              <a:rPr b="0" lang="en" sz="1200">
                <a:latin typeface="Lexend ExtraBold"/>
                <a:ea typeface="Lexend ExtraBold"/>
                <a:cs typeface="Lexend ExtraBold"/>
                <a:sym typeface="Lexend ExtraBold"/>
              </a:rPr>
              <a:t>Disinformation</a:t>
            </a:r>
            <a:r>
              <a:rPr b="0" lang="en" sz="1200">
                <a:latin typeface="Lexend Medium"/>
                <a:ea typeface="Lexend Medium"/>
                <a:cs typeface="Lexend Medium"/>
                <a:sym typeface="Lexend Medium"/>
              </a:rPr>
              <a:t> - </a:t>
            </a:r>
            <a:r>
              <a:rPr b="0" lang="en" sz="1200">
                <a:latin typeface="Lexend"/>
                <a:ea typeface="Lexend"/>
                <a:cs typeface="Lexend"/>
                <a:sym typeface="Lexend"/>
              </a:rPr>
              <a:t>False information deliberately spread to deceive or mislead others (Dictionary.com n.d.).</a:t>
            </a:r>
            <a:endParaRPr sz="1200">
              <a:latin typeface="Lexend"/>
              <a:ea typeface="Lexend"/>
              <a:cs typeface="Lexend"/>
              <a:sym typeface="Lexend"/>
            </a:endParaRPr>
          </a:p>
          <a:p>
            <a:pPr indent="-203200" lvl="0" marL="228600" rtl="0" algn="l">
              <a:lnSpc>
                <a:spcPct val="115000"/>
              </a:lnSpc>
              <a:spcBef>
                <a:spcPts val="1400"/>
              </a:spcBef>
              <a:spcAft>
                <a:spcPts val="0"/>
              </a:spcAft>
              <a:buSzPts val="1200"/>
              <a:buFont typeface="Lexend"/>
              <a:buChar char="•"/>
            </a:pPr>
            <a:r>
              <a:rPr b="0" lang="en" sz="1200">
                <a:latin typeface="Lexend ExtraBold"/>
                <a:ea typeface="Lexend ExtraBold"/>
                <a:cs typeface="Lexend ExtraBold"/>
                <a:sym typeface="Lexend ExtraBold"/>
              </a:rPr>
              <a:t>Slippery Slope </a:t>
            </a:r>
            <a:r>
              <a:rPr b="0" lang="en" sz="1200">
                <a:latin typeface="Lexend ExtraBold"/>
                <a:ea typeface="Lexend ExtraBold"/>
                <a:cs typeface="Lexend ExtraBold"/>
                <a:sym typeface="Lexend ExtraBold"/>
              </a:rPr>
              <a:t>- </a:t>
            </a:r>
            <a:r>
              <a:rPr b="0" lang="en" sz="1200">
                <a:latin typeface="Lexend"/>
                <a:ea typeface="Lexend"/>
                <a:cs typeface="Lexend"/>
                <a:sym typeface="Lexend"/>
              </a:rPr>
              <a:t>A fallacy that suggests one small step will inevitably lead to a chain of related events, often with exaggerated consequences (Excelsior OWL n.d.).</a:t>
            </a:r>
            <a:endParaRPr b="0" sz="1200">
              <a:latin typeface="Lexend"/>
              <a:ea typeface="Lexend"/>
              <a:cs typeface="Lexend"/>
              <a:sym typeface="Lexend"/>
            </a:endParaRPr>
          </a:p>
          <a:p>
            <a:pPr indent="-203200" lvl="0" marL="228600" rtl="0" algn="l">
              <a:lnSpc>
                <a:spcPct val="115000"/>
              </a:lnSpc>
              <a:spcBef>
                <a:spcPts val="1400"/>
              </a:spcBef>
              <a:spcAft>
                <a:spcPts val="0"/>
              </a:spcAft>
              <a:buSzPts val="1200"/>
              <a:buFont typeface="Lexend"/>
              <a:buChar char="•"/>
            </a:pPr>
            <a:r>
              <a:rPr b="0" lang="en" sz="1200">
                <a:latin typeface="Lexend ExtraBold"/>
                <a:ea typeface="Lexend ExtraBold"/>
                <a:cs typeface="Lexend ExtraBold"/>
                <a:sym typeface="Lexend ExtraBold"/>
              </a:rPr>
              <a:t>Straw Man Argument</a:t>
            </a:r>
            <a:r>
              <a:rPr lang="en" sz="1200">
                <a:latin typeface="Lexend"/>
                <a:ea typeface="Lexend"/>
                <a:cs typeface="Lexend"/>
                <a:sym typeface="Lexend"/>
              </a:rPr>
              <a:t> - </a:t>
            </a:r>
            <a:r>
              <a:rPr b="0" lang="en" sz="1200">
                <a:latin typeface="Lexend"/>
                <a:ea typeface="Lexend"/>
                <a:cs typeface="Lexend"/>
                <a:sym typeface="Lexend"/>
              </a:rPr>
              <a:t>A fallacy that involves misrepresenting an opponent’s argument to make it easier to attack and refute (Excelsior OWL n.d.).</a:t>
            </a:r>
            <a:endParaRPr b="0" sz="1200">
              <a:latin typeface="Lexend"/>
              <a:ea typeface="Lexend"/>
              <a:cs typeface="Lexend"/>
              <a:sym typeface="Lexend"/>
            </a:endParaRPr>
          </a:p>
          <a:p>
            <a:pPr indent="0" lvl="0" marL="228600" rtl="0" algn="l">
              <a:lnSpc>
                <a:spcPct val="95000"/>
              </a:lnSpc>
              <a:spcBef>
                <a:spcPts val="1400"/>
              </a:spcBef>
              <a:spcAft>
                <a:spcPts val="0"/>
              </a:spcAft>
              <a:buSzPts val="440"/>
              <a:buNone/>
            </a:pPr>
            <a:r>
              <a:t/>
            </a:r>
            <a:endParaRPr b="0" sz="1100">
              <a:latin typeface="Lexend"/>
              <a:ea typeface="Lexend"/>
              <a:cs typeface="Lexend"/>
              <a:sym typeface="Lexend"/>
            </a:endParaRPr>
          </a:p>
        </p:txBody>
      </p:sp>
      <p:sp>
        <p:nvSpPr>
          <p:cNvPr id="201" name="Google Shape;201;p26"/>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a:t>
            </a:r>
            <a:r>
              <a:rPr lang="en" sz="1100">
                <a:solidFill>
                  <a:schemeClr val="lt1"/>
                </a:solidFill>
                <a:latin typeface="Source Sans Pro"/>
                <a:ea typeface="Source Sans Pro"/>
                <a:cs typeface="Source Sans Pro"/>
                <a:sym typeface="Source Sans Pro"/>
              </a:rPr>
              <a:t>| Design</a:t>
            </a:r>
            <a:endParaRPr sz="1100">
              <a:solidFill>
                <a:schemeClr val="lt1"/>
              </a:solidFill>
              <a:latin typeface="Source Sans Pro"/>
              <a:ea typeface="Source Sans Pro"/>
              <a:cs typeface="Source Sans Pro"/>
              <a:sym typeface="Source Sans Pro"/>
            </a:endParaRPr>
          </a:p>
        </p:txBody>
      </p:sp>
      <p:sp>
        <p:nvSpPr>
          <p:cNvPr id="202" name="Google Shape;202;p26"/>
          <p:cNvSpPr txBox="1"/>
          <p:nvPr>
            <p:ph idx="12" type="sldNum"/>
          </p:nvPr>
        </p:nvSpPr>
        <p:spPr>
          <a:xfrm>
            <a:off x="8547884" y="47896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a:p>
        </p:txBody>
      </p:sp>
      <p:sp>
        <p:nvSpPr>
          <p:cNvPr id="203" name="Google Shape;203;p26"/>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animEffect filter="fade" transition="in">
                                      <p:cBhvr>
                                        <p:cTn dur="500"/>
                                        <p:tgtEl>
                                          <p:spTgt spid="2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1" st="1"/>
                                            </p:txEl>
                                          </p:spTgt>
                                        </p:tgtEl>
                                        <p:attrNameLst>
                                          <p:attrName>style.visibility</p:attrName>
                                        </p:attrNameLst>
                                      </p:cBhvr>
                                      <p:to>
                                        <p:strVal val="visible"/>
                                      </p:to>
                                    </p:set>
                                    <p:animEffect filter="fade" transition="in">
                                      <p:cBhvr>
                                        <p:cTn dur="500"/>
                                        <p:tgtEl>
                                          <p:spTgt spid="2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2" st="2"/>
                                            </p:txEl>
                                          </p:spTgt>
                                        </p:tgtEl>
                                        <p:attrNameLst>
                                          <p:attrName>style.visibility</p:attrName>
                                        </p:attrNameLst>
                                      </p:cBhvr>
                                      <p:to>
                                        <p:strVal val="visible"/>
                                      </p:to>
                                    </p:set>
                                    <p:animEffect filter="fade" transition="in">
                                      <p:cBhvr>
                                        <p:cTn dur="500"/>
                                        <p:tgtEl>
                                          <p:spTgt spid="2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3" st="3"/>
                                            </p:txEl>
                                          </p:spTgt>
                                        </p:tgtEl>
                                        <p:attrNameLst>
                                          <p:attrName>style.visibility</p:attrName>
                                        </p:attrNameLst>
                                      </p:cBhvr>
                                      <p:to>
                                        <p:strVal val="visible"/>
                                      </p:to>
                                    </p:set>
                                    <p:animEffect filter="fade" transition="in">
                                      <p:cBhvr>
                                        <p:cTn dur="500"/>
                                        <p:tgtEl>
                                          <p:spTgt spid="2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4" st="4"/>
                                            </p:txEl>
                                          </p:spTgt>
                                        </p:tgtEl>
                                        <p:attrNameLst>
                                          <p:attrName>style.visibility</p:attrName>
                                        </p:attrNameLst>
                                      </p:cBhvr>
                                      <p:to>
                                        <p:strVal val="visible"/>
                                      </p:to>
                                    </p:set>
                                    <p:animEffect filter="fade" transition="in">
                                      <p:cBhvr>
                                        <p:cTn dur="500"/>
                                        <p:tgtEl>
                                          <p:spTgt spid="20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27"/>
          <p:cNvSpPr txBox="1"/>
          <p:nvPr>
            <p:ph type="title"/>
          </p:nvPr>
        </p:nvSpPr>
        <p:spPr>
          <a:xfrm>
            <a:off x="513310" y="466400"/>
            <a:ext cx="41730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5000">
                <a:solidFill>
                  <a:schemeClr val="lt1"/>
                </a:solidFill>
                <a:latin typeface="Source Sans Pro"/>
                <a:ea typeface="Source Sans Pro"/>
                <a:cs typeface="Source Sans Pro"/>
                <a:sym typeface="Source Sans Pro"/>
              </a:rPr>
              <a:t>Background</a:t>
            </a:r>
            <a:endParaRPr sz="5000">
              <a:solidFill>
                <a:schemeClr val="lt1"/>
              </a:solidFill>
              <a:latin typeface="Source Sans Pro"/>
              <a:ea typeface="Source Sans Pro"/>
              <a:cs typeface="Source Sans Pro"/>
              <a:sym typeface="Source Sans Pro"/>
            </a:endParaRPr>
          </a:p>
        </p:txBody>
      </p:sp>
      <p:sp>
        <p:nvSpPr>
          <p:cNvPr id="209" name="Google Shape;209;p27"/>
          <p:cNvSpPr txBox="1"/>
          <p:nvPr>
            <p:ph idx="1" type="body"/>
          </p:nvPr>
        </p:nvSpPr>
        <p:spPr>
          <a:xfrm>
            <a:off x="513300" y="1472475"/>
            <a:ext cx="4046400" cy="3352800"/>
          </a:xfrm>
          <a:prstGeom prst="rect">
            <a:avLst/>
          </a:prstGeom>
        </p:spPr>
        <p:txBody>
          <a:bodyPr anchorCtr="0" anchor="t" bIns="45700" lIns="91425" spcFirstLastPara="1" rIns="91425" wrap="square" tIns="45700">
            <a:normAutofit/>
          </a:bodyPr>
          <a:lstStyle/>
          <a:p>
            <a:pPr indent="0" lvl="0" marL="0" rtl="0" algn="l">
              <a:lnSpc>
                <a:spcPct val="115000"/>
              </a:lnSpc>
              <a:spcBef>
                <a:spcPts val="1400"/>
              </a:spcBef>
              <a:spcAft>
                <a:spcPts val="0"/>
              </a:spcAft>
              <a:buNone/>
            </a:pPr>
            <a:r>
              <a:rPr b="0" lang="en">
                <a:solidFill>
                  <a:schemeClr val="lt1"/>
                </a:solidFill>
                <a:latin typeface="Lexend Medium"/>
                <a:ea typeface="Lexend Medium"/>
                <a:cs typeface="Lexend Medium"/>
                <a:sym typeface="Lexend Medium"/>
              </a:rPr>
              <a:t>I</a:t>
            </a:r>
            <a:r>
              <a:rPr b="0" lang="en">
                <a:solidFill>
                  <a:schemeClr val="lt1"/>
                </a:solidFill>
                <a:latin typeface="Lexend Medium"/>
                <a:ea typeface="Lexend Medium"/>
                <a:cs typeface="Lexend Medium"/>
                <a:sym typeface="Lexend Medium"/>
              </a:rPr>
              <a:t>n the digital age, the ubiquity of the Internet has transformed the way we access, consume, and interact with information. </a:t>
            </a:r>
            <a:endParaRPr b="0">
              <a:solidFill>
                <a:schemeClr val="lt1"/>
              </a:solidFill>
              <a:latin typeface="Lexend Medium"/>
              <a:ea typeface="Lexend Medium"/>
              <a:cs typeface="Lexend Medium"/>
              <a:sym typeface="Lexend Medium"/>
            </a:endParaRPr>
          </a:p>
          <a:p>
            <a:pPr indent="0" lvl="0" marL="0" rtl="0" algn="l">
              <a:lnSpc>
                <a:spcPct val="115000"/>
              </a:lnSpc>
              <a:spcBef>
                <a:spcPts val="1400"/>
              </a:spcBef>
              <a:spcAft>
                <a:spcPts val="0"/>
              </a:spcAft>
              <a:buNone/>
            </a:pPr>
            <a:r>
              <a:rPr b="0" lang="en">
                <a:solidFill>
                  <a:schemeClr val="lt1"/>
                </a:solidFill>
                <a:latin typeface="Lexend Medium"/>
                <a:ea typeface="Lexend Medium"/>
                <a:cs typeface="Lexend Medium"/>
                <a:sym typeface="Lexend Medium"/>
              </a:rPr>
              <a:t>The online world serves as an expansive repository of knowledge, but it is not immune to </a:t>
            </a:r>
            <a:r>
              <a:rPr lang="en">
                <a:solidFill>
                  <a:schemeClr val="lt1"/>
                </a:solidFill>
                <a:latin typeface="Lexend"/>
                <a:ea typeface="Lexend"/>
                <a:cs typeface="Lexend"/>
                <a:sym typeface="Lexend"/>
              </a:rPr>
              <a:t>misinformation</a:t>
            </a:r>
            <a:r>
              <a:rPr b="0" lang="en">
                <a:solidFill>
                  <a:schemeClr val="lt1"/>
                </a:solidFill>
                <a:latin typeface="Lexend Medium"/>
                <a:ea typeface="Lexend Medium"/>
                <a:cs typeface="Lexend Medium"/>
                <a:sym typeface="Lexend Medium"/>
              </a:rPr>
              <a:t> and flawed reasoning (Wardle and Derakhshan, 2017). </a:t>
            </a:r>
            <a:endParaRPr b="0">
              <a:solidFill>
                <a:schemeClr val="lt1"/>
              </a:solidFill>
              <a:latin typeface="Lexend Medium"/>
              <a:ea typeface="Lexend Medium"/>
              <a:cs typeface="Lexend Medium"/>
              <a:sym typeface="Lexend Medium"/>
            </a:endParaRPr>
          </a:p>
        </p:txBody>
      </p:sp>
      <p:sp>
        <p:nvSpPr>
          <p:cNvPr id="210" name="Google Shape;210;p27"/>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a:t>
            </a:r>
            <a:r>
              <a:rPr lang="en" sz="1100">
                <a:solidFill>
                  <a:schemeClr val="lt1"/>
                </a:solidFill>
                <a:latin typeface="Source Sans Pro"/>
                <a:ea typeface="Source Sans Pro"/>
                <a:cs typeface="Source Sans Pro"/>
                <a:sym typeface="Source Sans Pro"/>
              </a:rPr>
              <a:t>| Design</a:t>
            </a:r>
            <a:endParaRPr sz="1100">
              <a:solidFill>
                <a:schemeClr val="lt1"/>
              </a:solidFill>
              <a:latin typeface="Source Sans Pro"/>
              <a:ea typeface="Source Sans Pro"/>
              <a:cs typeface="Source Sans Pro"/>
              <a:sym typeface="Source Sans Pro"/>
            </a:endParaRPr>
          </a:p>
        </p:txBody>
      </p:sp>
      <p:sp>
        <p:nvSpPr>
          <p:cNvPr id="211" name="Google Shape;211;p27"/>
          <p:cNvSpPr txBox="1"/>
          <p:nvPr>
            <p:ph idx="12" type="sldNum"/>
          </p:nvPr>
        </p:nvSpPr>
        <p:spPr>
          <a:xfrm>
            <a:off x="8400909" y="476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Source Sans Pro"/>
                <a:ea typeface="Source Sans Pro"/>
                <a:cs typeface="Source Sans Pro"/>
                <a:sym typeface="Source Sans Pro"/>
              </a:rPr>
              <a:t>‹#›</a:t>
            </a:fld>
            <a:endParaRPr sz="1400">
              <a:solidFill>
                <a:schemeClr val="dk1"/>
              </a:solidFill>
              <a:latin typeface="Source Sans Pro"/>
              <a:ea typeface="Source Sans Pro"/>
              <a:cs typeface="Source Sans Pro"/>
              <a:sym typeface="Source Sans Pro"/>
            </a:endParaRPr>
          </a:p>
        </p:txBody>
      </p:sp>
      <p:sp>
        <p:nvSpPr>
          <p:cNvPr id="212" name="Google Shape;212;p27"/>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pic>
        <p:nvPicPr>
          <p:cNvPr id="213" name="Google Shape;213;p27"/>
          <p:cNvPicPr preferRelativeResize="0"/>
          <p:nvPr/>
        </p:nvPicPr>
        <p:blipFill>
          <a:blip r:embed="rId3">
            <a:alphaModFix/>
          </a:blip>
          <a:stretch>
            <a:fillRect/>
          </a:stretch>
        </p:blipFill>
        <p:spPr>
          <a:xfrm>
            <a:off x="4729350" y="1711000"/>
            <a:ext cx="1451175" cy="1451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sp>
        <p:nvSpPr>
          <p:cNvPr id="218" name="Google Shape;218;p28"/>
          <p:cNvSpPr txBox="1"/>
          <p:nvPr>
            <p:ph type="title"/>
          </p:nvPr>
        </p:nvSpPr>
        <p:spPr>
          <a:xfrm>
            <a:off x="513300" y="466400"/>
            <a:ext cx="6057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5000">
                <a:solidFill>
                  <a:schemeClr val="lt1"/>
                </a:solidFill>
                <a:latin typeface="Source Sans Pro"/>
                <a:ea typeface="Source Sans Pro"/>
                <a:cs typeface="Source Sans Pro"/>
                <a:sym typeface="Source Sans Pro"/>
              </a:rPr>
              <a:t>Background </a:t>
            </a:r>
            <a:r>
              <a:rPr lang="en" sz="3400">
                <a:latin typeface="Source Sans Pro"/>
                <a:ea typeface="Source Sans Pro"/>
                <a:cs typeface="Source Sans Pro"/>
                <a:sym typeface="Source Sans Pro"/>
              </a:rPr>
              <a:t>cont.</a:t>
            </a:r>
            <a:endParaRPr sz="3400">
              <a:solidFill>
                <a:schemeClr val="lt1"/>
              </a:solidFill>
              <a:latin typeface="Source Sans Pro"/>
              <a:ea typeface="Source Sans Pro"/>
              <a:cs typeface="Source Sans Pro"/>
              <a:sym typeface="Source Sans Pro"/>
            </a:endParaRPr>
          </a:p>
        </p:txBody>
      </p:sp>
      <p:sp>
        <p:nvSpPr>
          <p:cNvPr id="219" name="Google Shape;219;p28"/>
          <p:cNvSpPr txBox="1"/>
          <p:nvPr>
            <p:ph idx="1" type="body"/>
          </p:nvPr>
        </p:nvSpPr>
        <p:spPr>
          <a:xfrm>
            <a:off x="611250" y="1512425"/>
            <a:ext cx="3948300" cy="3352800"/>
          </a:xfrm>
          <a:prstGeom prst="rect">
            <a:avLst/>
          </a:prstGeom>
        </p:spPr>
        <p:txBody>
          <a:bodyPr anchorCtr="0" anchor="t" bIns="45700" lIns="91425" spcFirstLastPara="1" rIns="91425" wrap="square" tIns="45700">
            <a:normAutofit/>
          </a:bodyPr>
          <a:lstStyle/>
          <a:p>
            <a:pPr indent="0" lvl="0" marL="0" rtl="0" algn="l">
              <a:lnSpc>
                <a:spcPct val="115000"/>
              </a:lnSpc>
              <a:spcBef>
                <a:spcPts val="1400"/>
              </a:spcBef>
              <a:spcAft>
                <a:spcPts val="0"/>
              </a:spcAft>
              <a:buNone/>
            </a:pPr>
            <a:r>
              <a:rPr lang="en" sz="1700">
                <a:solidFill>
                  <a:schemeClr val="lt1"/>
                </a:solidFill>
                <a:latin typeface="Lexend"/>
                <a:ea typeface="Lexend"/>
                <a:cs typeface="Lexend"/>
                <a:sym typeface="Lexend"/>
              </a:rPr>
              <a:t>Logical fallacies</a:t>
            </a:r>
            <a:r>
              <a:rPr b="0" lang="en" sz="1700">
                <a:solidFill>
                  <a:schemeClr val="lt1"/>
                </a:solidFill>
                <a:latin typeface="Lexend Medium"/>
                <a:ea typeface="Lexend Medium"/>
                <a:cs typeface="Lexend Medium"/>
                <a:sym typeface="Lexend Medium"/>
              </a:rPr>
              <a:t>, such as straw man arguments, false dilemmas, slippery slopes, and others, persist in online content, undermining the quality of discussions and the credibility of information distribution.</a:t>
            </a:r>
            <a:endParaRPr b="0" sz="1700">
              <a:solidFill>
                <a:schemeClr val="lt1"/>
              </a:solidFill>
              <a:latin typeface="Lexend Medium"/>
              <a:ea typeface="Lexend Medium"/>
              <a:cs typeface="Lexend Medium"/>
              <a:sym typeface="Lexend Medium"/>
            </a:endParaRPr>
          </a:p>
        </p:txBody>
      </p:sp>
      <p:sp>
        <p:nvSpPr>
          <p:cNvPr id="220" name="Google Shape;220;p28"/>
          <p:cNvSpPr txBox="1"/>
          <p:nvPr/>
        </p:nvSpPr>
        <p:spPr>
          <a:xfrm>
            <a:off x="4642275" y="1512425"/>
            <a:ext cx="9894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Lexend"/>
                <a:ea typeface="Lexend"/>
                <a:cs typeface="Lexend"/>
                <a:sym typeface="Lexend"/>
              </a:rPr>
              <a:t>Fallacy</a:t>
            </a:r>
            <a:endParaRPr b="1" sz="1700">
              <a:solidFill>
                <a:schemeClr val="lt1"/>
              </a:solidFill>
              <a:latin typeface="Lexend"/>
              <a:ea typeface="Lexend"/>
              <a:cs typeface="Lexend"/>
              <a:sym typeface="Lexend"/>
            </a:endParaRPr>
          </a:p>
        </p:txBody>
      </p:sp>
      <p:sp>
        <p:nvSpPr>
          <p:cNvPr id="221" name="Google Shape;221;p28"/>
          <p:cNvSpPr txBox="1"/>
          <p:nvPr/>
        </p:nvSpPr>
        <p:spPr>
          <a:xfrm>
            <a:off x="4642275" y="1864825"/>
            <a:ext cx="2026200" cy="8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exend Medium"/>
                <a:ea typeface="Lexend Medium"/>
                <a:cs typeface="Lexend Medium"/>
                <a:sym typeface="Lexend Medium"/>
              </a:rPr>
              <a:t>From the latin root </a:t>
            </a:r>
            <a:r>
              <a:rPr i="1" lang="en">
                <a:solidFill>
                  <a:schemeClr val="lt1"/>
                </a:solidFill>
                <a:latin typeface="Lexend Medium"/>
                <a:ea typeface="Lexend Medium"/>
                <a:cs typeface="Lexend Medium"/>
                <a:sym typeface="Lexend Medium"/>
              </a:rPr>
              <a:t>fallac</a:t>
            </a:r>
            <a:r>
              <a:rPr lang="en">
                <a:solidFill>
                  <a:schemeClr val="lt1"/>
                </a:solidFill>
                <a:latin typeface="Lexend Medium"/>
                <a:ea typeface="Lexend Medium"/>
                <a:cs typeface="Lexend Medium"/>
                <a:sym typeface="Lexend Medium"/>
              </a:rPr>
              <a:t>, which means </a:t>
            </a:r>
            <a:r>
              <a:rPr b="1" lang="en">
                <a:solidFill>
                  <a:schemeClr val="lt1"/>
                </a:solidFill>
                <a:latin typeface="Lexend"/>
                <a:ea typeface="Lexend"/>
                <a:cs typeface="Lexend"/>
                <a:sym typeface="Lexend"/>
              </a:rPr>
              <a:t>to deceive</a:t>
            </a:r>
            <a:r>
              <a:rPr lang="en">
                <a:solidFill>
                  <a:schemeClr val="lt1"/>
                </a:solidFill>
                <a:latin typeface="Lexend Medium"/>
                <a:ea typeface="Lexend Medium"/>
                <a:cs typeface="Lexend Medium"/>
                <a:sym typeface="Lexend Medium"/>
              </a:rPr>
              <a:t> (Etymology n.d.).</a:t>
            </a:r>
            <a:endParaRPr sz="1700">
              <a:solidFill>
                <a:schemeClr val="lt1"/>
              </a:solidFill>
              <a:latin typeface="Arial Rounded"/>
              <a:ea typeface="Arial Rounded"/>
              <a:cs typeface="Arial Rounded"/>
              <a:sym typeface="Arial Rounded"/>
            </a:endParaRPr>
          </a:p>
        </p:txBody>
      </p:sp>
      <p:pic>
        <p:nvPicPr>
          <p:cNvPr id="222" name="Google Shape;222;p28"/>
          <p:cNvPicPr preferRelativeResize="0"/>
          <p:nvPr/>
        </p:nvPicPr>
        <p:blipFill>
          <a:blip r:embed="rId3">
            <a:alphaModFix/>
          </a:blip>
          <a:stretch>
            <a:fillRect/>
          </a:stretch>
        </p:blipFill>
        <p:spPr>
          <a:xfrm>
            <a:off x="4185625" y="2957987"/>
            <a:ext cx="1620801" cy="1620801"/>
          </a:xfrm>
          <a:prstGeom prst="rect">
            <a:avLst/>
          </a:prstGeom>
          <a:noFill/>
          <a:ln>
            <a:noFill/>
          </a:ln>
        </p:spPr>
      </p:pic>
      <p:sp>
        <p:nvSpPr>
          <p:cNvPr id="223" name="Google Shape;223;p28"/>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a:t>
            </a:r>
            <a:r>
              <a:rPr lang="en" sz="1100">
                <a:solidFill>
                  <a:schemeClr val="lt1"/>
                </a:solidFill>
                <a:latin typeface="Source Sans Pro"/>
                <a:ea typeface="Source Sans Pro"/>
                <a:cs typeface="Source Sans Pro"/>
                <a:sym typeface="Source Sans Pro"/>
              </a:rPr>
              <a:t>| Design</a:t>
            </a:r>
            <a:endParaRPr sz="1100">
              <a:solidFill>
                <a:schemeClr val="lt1"/>
              </a:solidFill>
              <a:latin typeface="Source Sans Pro"/>
              <a:ea typeface="Source Sans Pro"/>
              <a:cs typeface="Source Sans Pro"/>
              <a:sym typeface="Source Sans Pro"/>
            </a:endParaRPr>
          </a:p>
        </p:txBody>
      </p:sp>
      <p:sp>
        <p:nvSpPr>
          <p:cNvPr id="224" name="Google Shape;224;p28"/>
          <p:cNvSpPr txBox="1"/>
          <p:nvPr>
            <p:ph idx="12" type="sldNum"/>
          </p:nvPr>
        </p:nvSpPr>
        <p:spPr>
          <a:xfrm>
            <a:off x="8406909" y="476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Source Sans Pro"/>
                <a:ea typeface="Source Sans Pro"/>
                <a:cs typeface="Source Sans Pro"/>
                <a:sym typeface="Source Sans Pro"/>
              </a:rPr>
              <a:t>‹#›</a:t>
            </a:fld>
            <a:endParaRPr>
              <a:solidFill>
                <a:schemeClr val="dk1"/>
              </a:solidFill>
            </a:endParaRPr>
          </a:p>
        </p:txBody>
      </p:sp>
      <p:sp>
        <p:nvSpPr>
          <p:cNvPr id="225" name="Google Shape;225;p28"/>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lass open house presentation">
  <a:themeElements>
    <a:clrScheme name="REASON.ED">
      <a:dk1>
        <a:srgbClr val="FF8D29"/>
      </a:dk1>
      <a:lt1>
        <a:srgbClr val="FFFFFF"/>
      </a:lt1>
      <a:dk2>
        <a:srgbClr val="FFCD38"/>
      </a:dk2>
      <a:lt2>
        <a:srgbClr val="FF4949"/>
      </a:lt2>
      <a:accent1>
        <a:srgbClr val="541690"/>
      </a:accent1>
      <a:accent2>
        <a:srgbClr val="FF4949"/>
      </a:accent2>
      <a:accent3>
        <a:srgbClr val="FF4949"/>
      </a:accent3>
      <a:accent4>
        <a:srgbClr val="FF8D29"/>
      </a:accent4>
      <a:accent5>
        <a:srgbClr val="FF4949"/>
      </a:accent5>
      <a:accent6>
        <a:srgbClr val="FFD24B"/>
      </a:accent6>
      <a:hlink>
        <a:srgbClr val="FF8D29"/>
      </a:hlink>
      <a:folHlink>
        <a:srgbClr val="FB784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